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173272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flipH="1">
            <a:off x="0" y="4124212"/>
            <a:ext cx="8458200" cy="9501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11" name="Shape 11"/>
          <p:cNvSpPr txBox="1">
            <a:spLocks noGrp="1"/>
          </p:cNvSpPr>
          <p:nvPr>
            <p:ph type="ctrTitle"/>
          </p:nvPr>
        </p:nvSpPr>
        <p:spPr>
          <a:xfrm>
            <a:off x="685800" y="1734342"/>
            <a:ext cx="7772400" cy="2245499"/>
          </a:xfrm>
          <a:prstGeom prst="rect">
            <a:avLst/>
          </a:prstGeom>
        </p:spPr>
        <p:txBody>
          <a:bodyPr lIns="91425" tIns="91425" rIns="91425" bIns="91425" anchor="b" anchorCtr="0"/>
          <a:lstStyle>
            <a:lvl1pPr lvl="0">
              <a:spcBef>
                <a:spcPts val="0"/>
              </a:spcBef>
              <a:buClr>
                <a:schemeClr val="dk2"/>
              </a:buClr>
              <a:buSzPct val="100000"/>
              <a:defRPr sz="7200">
                <a:solidFill>
                  <a:schemeClr val="dk2"/>
                </a:solidFill>
              </a:defRPr>
            </a:lvl1pPr>
            <a:lvl2pPr lvl="1">
              <a:spcBef>
                <a:spcPts val="0"/>
              </a:spcBef>
              <a:buClr>
                <a:schemeClr val="dk2"/>
              </a:buClr>
              <a:buSzPct val="100000"/>
              <a:defRPr sz="7200">
                <a:solidFill>
                  <a:schemeClr val="dk2"/>
                </a:solidFill>
              </a:defRPr>
            </a:lvl2pPr>
            <a:lvl3pPr lvl="2">
              <a:spcBef>
                <a:spcPts val="0"/>
              </a:spcBef>
              <a:buClr>
                <a:schemeClr val="dk2"/>
              </a:buClr>
              <a:buSzPct val="100000"/>
              <a:defRPr sz="7200">
                <a:solidFill>
                  <a:schemeClr val="dk2"/>
                </a:solidFill>
              </a:defRPr>
            </a:lvl3pPr>
            <a:lvl4pPr lvl="3">
              <a:spcBef>
                <a:spcPts val="0"/>
              </a:spcBef>
              <a:buClr>
                <a:schemeClr val="dk2"/>
              </a:buClr>
              <a:buSzPct val="100000"/>
              <a:defRPr sz="7200">
                <a:solidFill>
                  <a:schemeClr val="dk2"/>
                </a:solidFill>
              </a:defRPr>
            </a:lvl4pPr>
            <a:lvl5pPr lvl="4">
              <a:spcBef>
                <a:spcPts val="0"/>
              </a:spcBef>
              <a:buClr>
                <a:schemeClr val="dk2"/>
              </a:buClr>
              <a:buSzPct val="100000"/>
              <a:defRPr sz="7200">
                <a:solidFill>
                  <a:schemeClr val="dk2"/>
                </a:solidFill>
              </a:defRPr>
            </a:lvl5pPr>
            <a:lvl6pPr lvl="5">
              <a:spcBef>
                <a:spcPts val="0"/>
              </a:spcBef>
              <a:buClr>
                <a:schemeClr val="dk2"/>
              </a:buClr>
              <a:buSzPct val="100000"/>
              <a:defRPr sz="7200">
                <a:solidFill>
                  <a:schemeClr val="dk2"/>
                </a:solidFill>
              </a:defRPr>
            </a:lvl6pPr>
            <a:lvl7pPr lvl="6">
              <a:spcBef>
                <a:spcPts val="0"/>
              </a:spcBef>
              <a:buClr>
                <a:schemeClr val="dk2"/>
              </a:buClr>
              <a:buSzPct val="100000"/>
              <a:defRPr sz="7200">
                <a:solidFill>
                  <a:schemeClr val="dk2"/>
                </a:solidFill>
              </a:defRPr>
            </a:lvl7pPr>
            <a:lvl8pPr lvl="7">
              <a:spcBef>
                <a:spcPts val="0"/>
              </a:spcBef>
              <a:buClr>
                <a:schemeClr val="dk2"/>
              </a:buClr>
              <a:buSzPct val="100000"/>
              <a:defRPr sz="7200">
                <a:solidFill>
                  <a:schemeClr val="dk2"/>
                </a:solidFill>
              </a:defRPr>
            </a:lvl8pPr>
            <a:lvl9pPr lvl="8">
              <a:spcBef>
                <a:spcPts val="0"/>
              </a:spcBef>
              <a:buClr>
                <a:schemeClr val="dk2"/>
              </a:buClr>
              <a:buSzPct val="100000"/>
              <a:defRPr sz="7200">
                <a:solidFill>
                  <a:schemeClr val="dk2"/>
                </a:solidFill>
              </a:defRPr>
            </a:lvl9pPr>
          </a:lstStyle>
          <a:p>
            <a:endParaRPr/>
          </a:p>
        </p:txBody>
      </p:sp>
      <p:sp>
        <p:nvSpPr>
          <p:cNvPr id="12" name="Shape 12"/>
          <p:cNvSpPr txBox="1">
            <a:spLocks noGrp="1"/>
          </p:cNvSpPr>
          <p:nvPr>
            <p:ph type="subTitle" idx="1"/>
          </p:nvPr>
        </p:nvSpPr>
        <p:spPr>
          <a:xfrm>
            <a:off x="685800" y="4124476"/>
            <a:ext cx="7772400" cy="950100"/>
          </a:xfrm>
          <a:prstGeom prst="rect">
            <a:avLst/>
          </a:prstGeom>
        </p:spPr>
        <p:txBody>
          <a:bodyPr lIns="91425" tIns="91425" rIns="91425" bIns="91425" anchor="ctr" anchorCtr="0"/>
          <a:lstStyle>
            <a:lvl1pPr lvl="0">
              <a:spcBef>
                <a:spcPts val="0"/>
              </a:spcBef>
              <a:buClr>
                <a:schemeClr val="lt2"/>
              </a:buClr>
              <a:buNone/>
              <a:defRPr b="1">
                <a:solidFill>
                  <a:schemeClr val="lt2"/>
                </a:solidFill>
              </a:defRPr>
            </a:lvl1pPr>
            <a:lvl2pPr lvl="1">
              <a:spcBef>
                <a:spcPts val="0"/>
              </a:spcBef>
              <a:buClr>
                <a:schemeClr val="lt2"/>
              </a:buClr>
              <a:buSzPct val="100000"/>
              <a:buNone/>
              <a:defRPr sz="3000" b="1">
                <a:solidFill>
                  <a:schemeClr val="lt2"/>
                </a:solidFill>
              </a:defRPr>
            </a:lvl2pPr>
            <a:lvl3pPr lvl="2">
              <a:spcBef>
                <a:spcPts val="0"/>
              </a:spcBef>
              <a:buClr>
                <a:schemeClr val="lt2"/>
              </a:buClr>
              <a:buSzPct val="100000"/>
              <a:buNone/>
              <a:defRPr sz="3000" b="1">
                <a:solidFill>
                  <a:schemeClr val="lt2"/>
                </a:solidFill>
              </a:defRPr>
            </a:lvl3pPr>
            <a:lvl4pPr lvl="3">
              <a:spcBef>
                <a:spcPts val="0"/>
              </a:spcBef>
              <a:buClr>
                <a:schemeClr val="lt2"/>
              </a:buClr>
              <a:buSzPct val="100000"/>
              <a:buNone/>
              <a:defRPr sz="3000" b="1">
                <a:solidFill>
                  <a:schemeClr val="lt2"/>
                </a:solidFill>
              </a:defRPr>
            </a:lvl4pPr>
            <a:lvl5pPr lvl="4">
              <a:spcBef>
                <a:spcPts val="0"/>
              </a:spcBef>
              <a:buClr>
                <a:schemeClr val="lt2"/>
              </a:buClr>
              <a:buSzPct val="100000"/>
              <a:buNone/>
              <a:defRPr sz="3000" b="1">
                <a:solidFill>
                  <a:schemeClr val="lt2"/>
                </a:solidFill>
              </a:defRPr>
            </a:lvl5pPr>
            <a:lvl6pPr lvl="5">
              <a:spcBef>
                <a:spcPts val="0"/>
              </a:spcBef>
              <a:buClr>
                <a:schemeClr val="lt2"/>
              </a:buClr>
              <a:buSzPct val="100000"/>
              <a:buNone/>
              <a:defRPr sz="3000" b="1">
                <a:solidFill>
                  <a:schemeClr val="lt2"/>
                </a:solidFill>
              </a:defRPr>
            </a:lvl6pPr>
            <a:lvl7pPr lvl="6">
              <a:spcBef>
                <a:spcPts val="0"/>
              </a:spcBef>
              <a:buClr>
                <a:schemeClr val="lt2"/>
              </a:buClr>
              <a:buSzPct val="100000"/>
              <a:buNone/>
              <a:defRPr sz="3000" b="1">
                <a:solidFill>
                  <a:schemeClr val="lt2"/>
                </a:solidFill>
              </a:defRPr>
            </a:lvl7pPr>
            <a:lvl8pPr lvl="7">
              <a:spcBef>
                <a:spcPts val="0"/>
              </a:spcBef>
              <a:buClr>
                <a:schemeClr val="lt2"/>
              </a:buClr>
              <a:buSzPct val="100000"/>
              <a:buNone/>
              <a:defRPr sz="3000" b="1">
                <a:solidFill>
                  <a:schemeClr val="lt2"/>
                </a:solidFill>
              </a:defRPr>
            </a:lvl8pPr>
            <a:lvl9pPr lvl="8">
              <a:spcBef>
                <a:spcPts val="0"/>
              </a:spcBef>
              <a:buClr>
                <a:schemeClr val="lt2"/>
              </a:buClr>
              <a:buSzPct val="100000"/>
              <a:buNone/>
              <a:defRPr sz="3000" b="1">
                <a:solidFill>
                  <a:schemeClr val="lt2"/>
                </a:solidFill>
              </a:defRPr>
            </a:lvl9pPr>
          </a:lstStyle>
          <a:p>
            <a:endParaRPr/>
          </a:p>
        </p:txBody>
      </p:sp>
      <p:sp>
        <p:nvSpPr>
          <p:cNvPr id="13" name="Shape 1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16" name="Shape 16"/>
          <p:cNvSpPr txBox="1">
            <a:spLocks noGrp="1"/>
          </p:cNvSpPr>
          <p:nvPr>
            <p:ph type="title"/>
          </p:nvPr>
        </p:nvSpPr>
        <p:spPr>
          <a:xfrm>
            <a:off x="457200" y="274637"/>
            <a:ext cx="8229600" cy="15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1"/>
          </p:nvPr>
        </p:nvSpPr>
        <p:spPr>
          <a:xfrm>
            <a:off x="457200" y="1947332"/>
            <a:ext cx="8229600" cy="4620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21" name="Shape 21"/>
          <p:cNvSpPr txBox="1">
            <a:spLocks noGrp="1"/>
          </p:cNvSpPr>
          <p:nvPr>
            <p:ph type="title"/>
          </p:nvPr>
        </p:nvSpPr>
        <p:spPr>
          <a:xfrm>
            <a:off x="457200" y="274637"/>
            <a:ext cx="8229600" cy="15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57200" y="1947332"/>
            <a:ext cx="4030200" cy="4620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2"/>
          </p:nvPr>
        </p:nvSpPr>
        <p:spPr>
          <a:xfrm>
            <a:off x="4656667" y="1949211"/>
            <a:ext cx="4030200" cy="4620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27" name="Shape 27"/>
          <p:cNvSpPr txBox="1">
            <a:spLocks noGrp="1"/>
          </p:cNvSpPr>
          <p:nvPr>
            <p:ph type="title"/>
          </p:nvPr>
        </p:nvSpPr>
        <p:spPr>
          <a:xfrm>
            <a:off x="457200" y="274637"/>
            <a:ext cx="8229600" cy="15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p:nvPr/>
        </p:nvSpPr>
        <p:spPr>
          <a:xfrm>
            <a:off x="0" y="5875078"/>
            <a:ext cx="8686800" cy="692700"/>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31" name="Shape 31"/>
          <p:cNvSpPr txBox="1">
            <a:spLocks noGrp="1"/>
          </p:cNvSpPr>
          <p:nvPr>
            <p:ph type="body" idx="1"/>
          </p:nvPr>
        </p:nvSpPr>
        <p:spPr>
          <a:xfrm>
            <a:off x="457200" y="5875078"/>
            <a:ext cx="8229600" cy="692700"/>
          </a:xfrm>
          <a:prstGeom prst="rect">
            <a:avLst/>
          </a:prstGeom>
        </p:spPr>
        <p:txBody>
          <a:bodyPr lIns="91425" tIns="91425" rIns="91425" bIns="91425" anchor="ctr" anchorCtr="0"/>
          <a:lstStyle>
            <a:lvl1pPr lvl="0">
              <a:spcBef>
                <a:spcPts val="0"/>
              </a:spcBef>
              <a:buClr>
                <a:schemeClr val="lt1"/>
              </a:buClr>
              <a:buSzPct val="100000"/>
              <a:buNone/>
              <a:defRPr sz="2400" b="1">
                <a:solidFill>
                  <a:schemeClr val="lt1"/>
                </a:solidFill>
              </a:defRPr>
            </a:lvl1pPr>
          </a:lstStyle>
          <a:p>
            <a:endParaRPr/>
          </a:p>
        </p:txBody>
      </p:sp>
      <p:sp>
        <p:nvSpPr>
          <p:cNvPr id="32" name="Shape 32"/>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1"/>
                </a:solidFill>
              </a:rPr>
              <a:t>‹#›</a:t>
            </a:fld>
            <a:endParaRPr lang="en">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521900"/>
          </a:xfrm>
          <a:prstGeom prst="rect">
            <a:avLst/>
          </a:prstGeom>
          <a:noFill/>
          <a:ln>
            <a:noFill/>
          </a:ln>
        </p:spPr>
        <p:txBody>
          <a:bodyPr lIns="91425" tIns="91425" rIns="91425" bIns="91425" anchor="b" anchorCtr="0"/>
          <a:lstStyle>
            <a:lvl1pPr lvl="0">
              <a:spcBef>
                <a:spcPts val="0"/>
              </a:spcBef>
              <a:buClr>
                <a:schemeClr val="lt1"/>
              </a:buClr>
              <a:buSzPct val="100000"/>
              <a:buNone/>
              <a:defRPr sz="4800" b="1">
                <a:solidFill>
                  <a:schemeClr val="lt1"/>
                </a:solidFill>
              </a:defRPr>
            </a:lvl1pPr>
            <a:lvl2pPr lvl="1">
              <a:spcBef>
                <a:spcPts val="0"/>
              </a:spcBef>
              <a:buClr>
                <a:schemeClr val="lt1"/>
              </a:buClr>
              <a:buSzPct val="100000"/>
              <a:buNone/>
              <a:defRPr sz="4800" b="1">
                <a:solidFill>
                  <a:schemeClr val="lt1"/>
                </a:solidFill>
              </a:defRPr>
            </a:lvl2pPr>
            <a:lvl3pPr lvl="2">
              <a:spcBef>
                <a:spcPts val="0"/>
              </a:spcBef>
              <a:buClr>
                <a:schemeClr val="lt1"/>
              </a:buClr>
              <a:buSzPct val="100000"/>
              <a:buNone/>
              <a:defRPr sz="4800" b="1">
                <a:solidFill>
                  <a:schemeClr val="lt1"/>
                </a:solidFill>
              </a:defRPr>
            </a:lvl3pPr>
            <a:lvl4pPr lvl="3">
              <a:spcBef>
                <a:spcPts val="0"/>
              </a:spcBef>
              <a:buClr>
                <a:schemeClr val="lt1"/>
              </a:buClr>
              <a:buSzPct val="100000"/>
              <a:buNone/>
              <a:defRPr sz="4800" b="1">
                <a:solidFill>
                  <a:schemeClr val="lt1"/>
                </a:solidFill>
              </a:defRPr>
            </a:lvl4pPr>
            <a:lvl5pPr lvl="4">
              <a:spcBef>
                <a:spcPts val="0"/>
              </a:spcBef>
              <a:buClr>
                <a:schemeClr val="lt1"/>
              </a:buClr>
              <a:buSzPct val="100000"/>
              <a:buNone/>
              <a:defRPr sz="4800" b="1">
                <a:solidFill>
                  <a:schemeClr val="lt1"/>
                </a:solidFill>
              </a:defRPr>
            </a:lvl5pPr>
            <a:lvl6pPr lvl="5">
              <a:spcBef>
                <a:spcPts val="0"/>
              </a:spcBef>
              <a:buClr>
                <a:schemeClr val="lt1"/>
              </a:buClr>
              <a:buSzPct val="100000"/>
              <a:buNone/>
              <a:defRPr sz="4800" b="1">
                <a:solidFill>
                  <a:schemeClr val="lt1"/>
                </a:solidFill>
              </a:defRPr>
            </a:lvl6pPr>
            <a:lvl7pPr lvl="6">
              <a:spcBef>
                <a:spcPts val="0"/>
              </a:spcBef>
              <a:buClr>
                <a:schemeClr val="lt1"/>
              </a:buClr>
              <a:buSzPct val="100000"/>
              <a:buNone/>
              <a:defRPr sz="4800" b="1">
                <a:solidFill>
                  <a:schemeClr val="lt1"/>
                </a:solidFill>
              </a:defRPr>
            </a:lvl7pPr>
            <a:lvl8pPr lvl="7">
              <a:spcBef>
                <a:spcPts val="0"/>
              </a:spcBef>
              <a:buClr>
                <a:schemeClr val="lt1"/>
              </a:buClr>
              <a:buSzPct val="100000"/>
              <a:buNone/>
              <a:defRPr sz="4800" b="1">
                <a:solidFill>
                  <a:schemeClr val="lt1"/>
                </a:solidFill>
              </a:defRPr>
            </a:lvl8pPr>
            <a:lvl9pPr lvl="8">
              <a:spcBef>
                <a:spcPts val="0"/>
              </a:spcBef>
              <a:buClr>
                <a:schemeClr val="lt1"/>
              </a:buClr>
              <a:buSzPct val="100000"/>
              <a:buNone/>
              <a:defRPr sz="4800" b="1">
                <a:solidFill>
                  <a:schemeClr val="lt1"/>
                </a:solidFill>
              </a:defRPr>
            </a:lvl9pPr>
          </a:lstStyle>
          <a:p>
            <a:endParaRPr/>
          </a:p>
        </p:txBody>
      </p:sp>
      <p:sp>
        <p:nvSpPr>
          <p:cNvPr id="7" name="Shape 7"/>
          <p:cNvSpPr txBox="1">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lvl="0">
              <a:spcBef>
                <a:spcPts val="600"/>
              </a:spcBef>
              <a:buClr>
                <a:schemeClr val="dk2"/>
              </a:buClr>
              <a:buSzPct val="100000"/>
              <a:defRPr sz="3000">
                <a:solidFill>
                  <a:schemeClr val="dk2"/>
                </a:solidFill>
              </a:defRPr>
            </a:lvl1pPr>
            <a:lvl2pPr lvl="1">
              <a:spcBef>
                <a:spcPts val="480"/>
              </a:spcBef>
              <a:buClr>
                <a:schemeClr val="dk2"/>
              </a:buClr>
              <a:buSzPct val="100000"/>
              <a:defRPr sz="2400">
                <a:solidFill>
                  <a:schemeClr val="dk2"/>
                </a:solidFill>
              </a:defRPr>
            </a:lvl2pPr>
            <a:lvl3pPr lvl="2">
              <a:spcBef>
                <a:spcPts val="480"/>
              </a:spcBef>
              <a:buClr>
                <a:schemeClr val="dk2"/>
              </a:buClr>
              <a:buSzPct val="100000"/>
              <a:defRPr sz="2400">
                <a:solidFill>
                  <a:schemeClr val="dk2"/>
                </a:solidFill>
              </a:defRPr>
            </a:lvl3pPr>
            <a:lvl4pPr lvl="3">
              <a:spcBef>
                <a:spcPts val="360"/>
              </a:spcBef>
              <a:buClr>
                <a:schemeClr val="dk2"/>
              </a:buClr>
              <a:buSzPct val="100000"/>
              <a:defRPr sz="1800">
                <a:solidFill>
                  <a:schemeClr val="dk2"/>
                </a:solidFill>
              </a:defRPr>
            </a:lvl4pPr>
            <a:lvl5pPr lvl="4">
              <a:spcBef>
                <a:spcPts val="360"/>
              </a:spcBef>
              <a:buClr>
                <a:schemeClr val="dk2"/>
              </a:buClr>
              <a:buSzPct val="100000"/>
              <a:defRPr sz="1800">
                <a:solidFill>
                  <a:schemeClr val="dk2"/>
                </a:solidFill>
              </a:defRPr>
            </a:lvl5pPr>
            <a:lvl6pPr lvl="5">
              <a:spcBef>
                <a:spcPts val="360"/>
              </a:spcBef>
              <a:buClr>
                <a:schemeClr val="dk2"/>
              </a:buClr>
              <a:buSzPct val="100000"/>
              <a:defRPr sz="1800">
                <a:solidFill>
                  <a:schemeClr val="dk2"/>
                </a:solidFill>
              </a:defRPr>
            </a:lvl6pPr>
            <a:lvl7pPr lvl="6">
              <a:spcBef>
                <a:spcPts val="360"/>
              </a:spcBef>
              <a:buClr>
                <a:schemeClr val="dk2"/>
              </a:buClr>
              <a:buSzPct val="100000"/>
              <a:defRPr sz="1800">
                <a:solidFill>
                  <a:schemeClr val="dk2"/>
                </a:solidFill>
              </a:defRPr>
            </a:lvl7pPr>
            <a:lvl8pPr lvl="7">
              <a:spcBef>
                <a:spcPts val="360"/>
              </a:spcBef>
              <a:buClr>
                <a:schemeClr val="dk2"/>
              </a:buClr>
              <a:buSzPct val="100000"/>
              <a:defRPr sz="1800">
                <a:solidFill>
                  <a:schemeClr val="dk2"/>
                </a:solidFill>
              </a:defRPr>
            </a:lvl8pPr>
            <a:lvl9pPr lvl="8">
              <a:spcBef>
                <a:spcPts val="360"/>
              </a:spcBef>
              <a:buClr>
                <a:schemeClr val="dk2"/>
              </a:buClr>
              <a:buSzPct val="100000"/>
              <a:defRPr sz="1800">
                <a:solidFill>
                  <a:schemeClr val="dk2"/>
                </a:solidFill>
              </a:defRPr>
            </a:lvl9pPr>
          </a:lstStyle>
          <a:p>
            <a:endParaRPr/>
          </a:p>
        </p:txBody>
      </p:sp>
      <p:sp>
        <p:nvSpPr>
          <p:cNvPr id="8" name="Shape 8"/>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dk2"/>
                </a:solidFill>
              </a:rPr>
              <a:t>‹#›</a:t>
            </a:fld>
            <a:endParaRPr lang="en"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lvl="0">
              <a:spcBef>
                <a:spcPts val="0"/>
              </a:spcBef>
              <a:buNone/>
            </a:pPr>
            <a:r>
              <a:rPr lang="en"/>
              <a:t>Short Answer Questions</a:t>
            </a:r>
          </a:p>
        </p:txBody>
      </p:sp>
      <p:sp>
        <p:nvSpPr>
          <p:cNvPr id="40" name="Shape 40"/>
          <p:cNvSpPr txBox="1">
            <a:spLocks noGrp="1"/>
          </p:cNvSpPr>
          <p:nvPr>
            <p:ph type="subTitle" idx="1"/>
          </p:nvPr>
        </p:nvSpPr>
        <p:spPr>
          <a:xfrm>
            <a:off x="685800" y="4124476"/>
            <a:ext cx="7772400" cy="950100"/>
          </a:xfrm>
          <a:prstGeom prst="rect">
            <a:avLst/>
          </a:prstGeom>
        </p:spPr>
        <p:txBody>
          <a:bodyPr lIns="91425" tIns="91425" rIns="91425" bIns="91425" anchor="ctr" anchorCtr="0">
            <a:noAutofit/>
          </a:bodyPr>
          <a:lstStyle/>
          <a:p>
            <a:pPr lvl="0">
              <a:spcBef>
                <a:spcPts val="0"/>
              </a:spcBef>
              <a:buNone/>
            </a:pPr>
            <a:r>
              <a:rPr lang="en"/>
              <a:t>How to ACE the SAQ!</a:t>
            </a:r>
          </a:p>
        </p:txBody>
      </p:sp>
      <p:pic>
        <p:nvPicPr>
          <p:cNvPr id="41" name="Shape 41"/>
          <p:cNvPicPr preferRelativeResize="0"/>
          <p:nvPr/>
        </p:nvPicPr>
        <p:blipFill>
          <a:blip r:embed="rId3">
            <a:alphaModFix/>
          </a:blip>
          <a:stretch>
            <a:fillRect/>
          </a:stretch>
        </p:blipFill>
        <p:spPr>
          <a:xfrm>
            <a:off x="6455500" y="2966650"/>
            <a:ext cx="2381150" cy="2976449"/>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Explain, Explain, Explain</a:t>
            </a:r>
          </a:p>
        </p:txBody>
      </p:sp>
      <p:sp>
        <p:nvSpPr>
          <p:cNvPr id="95" name="Shape 95"/>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228600" rtl="0">
              <a:spcBef>
                <a:spcPts val="0"/>
              </a:spcBef>
            </a:pPr>
            <a:r>
              <a:rPr lang="en"/>
              <a:t>Thoroughly explain your answer by </a:t>
            </a:r>
            <a:r>
              <a:rPr lang="en" b="1" u="sng"/>
              <a:t>connecting it back</a:t>
            </a:r>
            <a:r>
              <a:rPr lang="en"/>
              <a:t> to what you were asked to do in the prompt.</a:t>
            </a:r>
          </a:p>
          <a:p>
            <a:pPr marL="457200" lvl="0" indent="-228600" rtl="0">
              <a:spcBef>
                <a:spcPts val="0"/>
              </a:spcBef>
            </a:pPr>
            <a:r>
              <a:rPr lang="en"/>
              <a:t>Hint: In some cases explanation is more important than the details.</a:t>
            </a:r>
          </a:p>
          <a:p>
            <a:pPr marL="457200" lvl="0" indent="-228600">
              <a:spcBef>
                <a:spcPts val="0"/>
              </a:spcBef>
            </a:pPr>
            <a:r>
              <a:rPr lang="en"/>
              <a:t>Use your own words to show you understand a quote. Key words..”This explains, implies, demonstrated, reflects…”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Words That Encourage Explanation</a:t>
            </a:r>
          </a:p>
        </p:txBody>
      </p:sp>
      <p:sp>
        <p:nvSpPr>
          <p:cNvPr id="101" name="Shape 101"/>
          <p:cNvSpPr txBox="1">
            <a:spLocks noGrp="1"/>
          </p:cNvSpPr>
          <p:nvPr>
            <p:ph type="body" idx="1"/>
          </p:nvPr>
        </p:nvSpPr>
        <p:spPr>
          <a:xfrm>
            <a:off x="457200" y="1947332"/>
            <a:ext cx="4030200" cy="4620299"/>
          </a:xfrm>
          <a:prstGeom prst="rect">
            <a:avLst/>
          </a:prstGeom>
        </p:spPr>
        <p:txBody>
          <a:bodyPr lIns="91425" tIns="91425" rIns="91425" bIns="91425" anchor="t" anchorCtr="0">
            <a:noAutofit/>
          </a:bodyPr>
          <a:lstStyle/>
          <a:p>
            <a:pPr marL="457200" lvl="0" indent="-228600" rtl="0">
              <a:spcBef>
                <a:spcPts val="0"/>
              </a:spcBef>
            </a:pPr>
            <a:r>
              <a:rPr lang="en"/>
              <a:t>Exemplifies</a:t>
            </a:r>
          </a:p>
          <a:p>
            <a:pPr marL="457200" lvl="0" indent="-228600" rtl="0">
              <a:spcBef>
                <a:spcPts val="0"/>
              </a:spcBef>
            </a:pPr>
            <a:r>
              <a:rPr lang="en"/>
              <a:t>Portrays</a:t>
            </a:r>
          </a:p>
          <a:p>
            <a:pPr marL="457200" lvl="0" indent="-228600" rtl="0">
              <a:spcBef>
                <a:spcPts val="0"/>
              </a:spcBef>
            </a:pPr>
            <a:r>
              <a:rPr lang="en"/>
              <a:t>...due to…</a:t>
            </a:r>
          </a:p>
          <a:p>
            <a:pPr marL="457200" lvl="0" indent="-228600" rtl="0">
              <a:spcBef>
                <a:spcPts val="0"/>
              </a:spcBef>
            </a:pPr>
            <a:r>
              <a:rPr lang="en"/>
              <a:t>Contradicts</a:t>
            </a:r>
          </a:p>
          <a:p>
            <a:pPr marL="457200" lvl="0" indent="-228600" rtl="0">
              <a:spcBef>
                <a:spcPts val="0"/>
              </a:spcBef>
            </a:pPr>
            <a:r>
              <a:rPr lang="en"/>
              <a:t>Restricts</a:t>
            </a:r>
          </a:p>
          <a:p>
            <a:pPr marL="457200" lvl="0" indent="-228600" rtl="0">
              <a:spcBef>
                <a:spcPts val="0"/>
              </a:spcBef>
            </a:pPr>
            <a:r>
              <a:rPr lang="en"/>
              <a:t>Highlights</a:t>
            </a:r>
          </a:p>
          <a:p>
            <a:pPr marL="457200" lvl="0" indent="-228600" rtl="0">
              <a:spcBef>
                <a:spcPts val="0"/>
              </a:spcBef>
            </a:pPr>
            <a:r>
              <a:rPr lang="en"/>
              <a:t>Depicts</a:t>
            </a:r>
          </a:p>
          <a:p>
            <a:pPr marL="457200" lvl="0" indent="-228600" rtl="0">
              <a:spcBef>
                <a:spcPts val="0"/>
              </a:spcBef>
            </a:pPr>
            <a:r>
              <a:rPr lang="en"/>
              <a:t>Argues</a:t>
            </a:r>
          </a:p>
          <a:p>
            <a:pPr marL="457200" lvl="0" indent="-228600" rtl="0">
              <a:spcBef>
                <a:spcPts val="0"/>
              </a:spcBef>
            </a:pPr>
            <a:r>
              <a:rPr lang="en"/>
              <a:t>Accompanies</a:t>
            </a:r>
          </a:p>
          <a:p>
            <a:pPr marL="457200" lvl="0" indent="-228600" rtl="0">
              <a:spcBef>
                <a:spcPts val="0"/>
              </a:spcBef>
            </a:pPr>
            <a:r>
              <a:rPr lang="en"/>
              <a:t>Discusses</a:t>
            </a:r>
          </a:p>
        </p:txBody>
      </p:sp>
      <p:sp>
        <p:nvSpPr>
          <p:cNvPr id="102" name="Shape 102"/>
          <p:cNvSpPr txBox="1">
            <a:spLocks noGrp="1"/>
          </p:cNvSpPr>
          <p:nvPr>
            <p:ph type="body" idx="2"/>
          </p:nvPr>
        </p:nvSpPr>
        <p:spPr>
          <a:xfrm>
            <a:off x="4656667" y="1949211"/>
            <a:ext cx="4030200" cy="4620299"/>
          </a:xfrm>
          <a:prstGeom prst="rect">
            <a:avLst/>
          </a:prstGeom>
        </p:spPr>
        <p:txBody>
          <a:bodyPr lIns="91425" tIns="91425" rIns="91425" bIns="91425" anchor="t" anchorCtr="0">
            <a:noAutofit/>
          </a:bodyPr>
          <a:lstStyle/>
          <a:p>
            <a:pPr marL="457200" lvl="0" indent="-228600" rtl="0">
              <a:spcBef>
                <a:spcPts val="0"/>
              </a:spcBef>
            </a:pPr>
            <a:r>
              <a:rPr lang="en"/>
              <a:t>Indicates</a:t>
            </a:r>
          </a:p>
          <a:p>
            <a:pPr marL="457200" lvl="0" indent="-228600" rtl="0">
              <a:spcBef>
                <a:spcPts val="0"/>
              </a:spcBef>
            </a:pPr>
            <a:r>
              <a:rPr lang="en"/>
              <a:t>Represents</a:t>
            </a:r>
          </a:p>
          <a:p>
            <a:pPr marL="457200" lvl="0" indent="-228600" rtl="0">
              <a:spcBef>
                <a:spcPts val="0"/>
              </a:spcBef>
            </a:pPr>
            <a:r>
              <a:rPr lang="en"/>
              <a:t>Disputes</a:t>
            </a:r>
          </a:p>
          <a:p>
            <a:pPr marL="457200" lvl="0" indent="-228600" rtl="0">
              <a:spcBef>
                <a:spcPts val="0"/>
              </a:spcBef>
            </a:pPr>
            <a:r>
              <a:rPr lang="en"/>
              <a:t>Illustrates</a:t>
            </a:r>
          </a:p>
          <a:p>
            <a:pPr marL="457200" lvl="0" indent="-228600" rtl="0">
              <a:spcBef>
                <a:spcPts val="0"/>
              </a:spcBef>
            </a:pPr>
            <a:r>
              <a:rPr lang="en"/>
              <a:t>Compares</a:t>
            </a:r>
          </a:p>
          <a:p>
            <a:pPr marL="457200" lvl="0" indent="-228600" rtl="0">
              <a:spcBef>
                <a:spcPts val="0"/>
              </a:spcBef>
            </a:pPr>
            <a:r>
              <a:rPr lang="en"/>
              <a:t>Reveals</a:t>
            </a:r>
          </a:p>
          <a:p>
            <a:pPr marL="457200" lvl="0" indent="-228600" rtl="0">
              <a:spcBef>
                <a:spcPts val="0"/>
              </a:spcBef>
            </a:pPr>
            <a:r>
              <a:rPr lang="en"/>
              <a:t>Symbolizes</a:t>
            </a:r>
          </a:p>
          <a:p>
            <a:pPr marL="457200" lvl="0" indent="-228600" rtl="0">
              <a:spcBef>
                <a:spcPts val="0"/>
              </a:spcBef>
            </a:pPr>
            <a:r>
              <a:rPr lang="en"/>
              <a:t>Relates</a:t>
            </a:r>
          </a:p>
          <a:p>
            <a:pPr marL="457200" lvl="0" indent="-228600" rtl="0">
              <a:spcBef>
                <a:spcPts val="0"/>
              </a:spcBef>
            </a:pPr>
            <a:r>
              <a:rPr lang="en"/>
              <a:t>Contrasts</a:t>
            </a:r>
          </a:p>
          <a:p>
            <a:pPr marL="457200" lvl="0" indent="-228600">
              <a:spcBef>
                <a:spcPts val="0"/>
              </a:spcBef>
            </a:pPr>
            <a:r>
              <a:rPr lang="en"/>
              <a:t>Demonstrates</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Be Clear and Precise</a:t>
            </a:r>
          </a:p>
        </p:txBody>
      </p:sp>
      <p:sp>
        <p:nvSpPr>
          <p:cNvPr id="108" name="Shape 108"/>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228600" rtl="0">
              <a:spcBef>
                <a:spcPts val="0"/>
              </a:spcBef>
            </a:pPr>
            <a:r>
              <a:rPr lang="en"/>
              <a:t>Choose your words carefully. One or two words could make the difference between a point or not.</a:t>
            </a:r>
          </a:p>
          <a:p>
            <a:pPr marL="457200" lvl="0" indent="-228600" rtl="0">
              <a:spcBef>
                <a:spcPts val="0"/>
              </a:spcBef>
            </a:pPr>
            <a:r>
              <a:rPr lang="en"/>
              <a:t>Example:</a:t>
            </a:r>
          </a:p>
          <a:p>
            <a:pPr marL="914400" lvl="1" indent="-368300" rtl="0">
              <a:spcBef>
                <a:spcPts val="0"/>
              </a:spcBef>
              <a:buSzPct val="100000"/>
            </a:pPr>
            <a:r>
              <a:rPr lang="en" sz="2200"/>
              <a:t>Prompt: Briefly explain ONE difference between the North and South prior to the Civil War.</a:t>
            </a:r>
          </a:p>
          <a:p>
            <a:pPr marL="914400" lvl="1" indent="-368300" rtl="0">
              <a:spcBef>
                <a:spcPts val="0"/>
              </a:spcBef>
              <a:buSzPct val="100000"/>
            </a:pPr>
            <a:r>
              <a:rPr lang="en" sz="2200"/>
              <a:t>Example 1: The North had industry because of their dense cities. The South was based off a plantation society. (NO POINT)</a:t>
            </a:r>
          </a:p>
          <a:p>
            <a:pPr marL="914400" lvl="1" indent="-368300" rtl="0">
              <a:spcBef>
                <a:spcPts val="0"/>
              </a:spcBef>
              <a:buSzPct val="100000"/>
            </a:pPr>
            <a:r>
              <a:rPr lang="en" sz="2200"/>
              <a:t>Example 2: The North had </a:t>
            </a:r>
            <a:r>
              <a:rPr lang="en" sz="2200" i="1"/>
              <a:t>more</a:t>
            </a:r>
            <a:r>
              <a:rPr lang="en" sz="2200"/>
              <a:t> industry because of their dense cities c</a:t>
            </a:r>
            <a:r>
              <a:rPr lang="en" sz="2200" i="1"/>
              <a:t>ompared</a:t>
            </a:r>
            <a:r>
              <a:rPr lang="en" sz="2200"/>
              <a:t> to the South which was based off a plantation society. (POINT)</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Some Key Things to Know</a:t>
            </a:r>
          </a:p>
        </p:txBody>
      </p:sp>
      <p:sp>
        <p:nvSpPr>
          <p:cNvPr id="114" name="Shape 114"/>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SzPct val="100000"/>
            </a:pPr>
            <a:r>
              <a:rPr lang="en" sz="2400"/>
              <a:t>Divide the components (A, B and C) but make sure you are answering the correct one in the correct place.</a:t>
            </a:r>
          </a:p>
          <a:p>
            <a:pPr marL="457200" lvl="0" indent="-381000" rtl="0">
              <a:spcBef>
                <a:spcPts val="0"/>
              </a:spcBef>
              <a:buSzPct val="100000"/>
            </a:pPr>
            <a:r>
              <a:rPr lang="en" sz="2400"/>
              <a:t>No introductory sentence - no thesis! Just wastes time and space.</a:t>
            </a:r>
          </a:p>
          <a:p>
            <a:pPr marL="457200" lvl="0" indent="-381000" rtl="0">
              <a:spcBef>
                <a:spcPts val="0"/>
              </a:spcBef>
              <a:buSzPct val="100000"/>
            </a:pPr>
            <a:r>
              <a:rPr lang="en" sz="2400"/>
              <a:t>KNOWN abbreviations are okay (FDR, LBJ), but not less accepted like NA for Native American.</a:t>
            </a:r>
          </a:p>
          <a:p>
            <a:pPr marL="457200" lvl="0" indent="-381000" rtl="0">
              <a:spcBef>
                <a:spcPts val="0"/>
              </a:spcBef>
              <a:buSzPct val="100000"/>
            </a:pPr>
            <a:r>
              <a:rPr lang="en" sz="2400"/>
              <a:t>Don’t just name drop - EXPLAIN!</a:t>
            </a:r>
          </a:p>
          <a:p>
            <a:pPr marL="457200" lvl="0" indent="-381000" rtl="0">
              <a:spcBef>
                <a:spcPts val="0"/>
              </a:spcBef>
              <a:buSzPct val="100000"/>
            </a:pPr>
            <a:r>
              <a:rPr lang="en" sz="2400"/>
              <a:t>Stay in the time period.</a:t>
            </a:r>
          </a:p>
          <a:p>
            <a:pPr marL="457200" lvl="0" indent="-381000" rtl="0">
              <a:spcBef>
                <a:spcPts val="0"/>
              </a:spcBef>
              <a:buSzPct val="100000"/>
            </a:pPr>
            <a:r>
              <a:rPr lang="en" sz="2400"/>
              <a:t>Do not use regional examples.</a:t>
            </a:r>
          </a:p>
          <a:p>
            <a:pPr marL="457200" lvl="0" indent="-381000">
              <a:spcBef>
                <a:spcPts val="0"/>
              </a:spcBef>
              <a:buSzPct val="100000"/>
            </a:pPr>
            <a:r>
              <a:rPr lang="en" sz="2400"/>
              <a:t>Do not make assumptions.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lvl="0">
              <a:spcBef>
                <a:spcPts val="0"/>
              </a:spcBef>
              <a:buNone/>
            </a:pPr>
            <a:r>
              <a:rPr lang="en"/>
              <a:t>Types of SAQs</a:t>
            </a:r>
          </a:p>
        </p:txBody>
      </p:sp>
      <p:sp>
        <p:nvSpPr>
          <p:cNvPr id="120" name="Shape 120"/>
          <p:cNvSpPr txBox="1">
            <a:spLocks noGrp="1"/>
          </p:cNvSpPr>
          <p:nvPr>
            <p:ph type="subTitle" idx="1"/>
          </p:nvPr>
        </p:nvSpPr>
        <p:spPr>
          <a:xfrm>
            <a:off x="685800" y="4124476"/>
            <a:ext cx="7772400" cy="950100"/>
          </a:xfrm>
          <a:prstGeom prst="rect">
            <a:avLst/>
          </a:prstGeom>
        </p:spPr>
        <p:txBody>
          <a:bodyPr lIns="91425" tIns="91425" rIns="91425" bIns="91425" anchor="ctr" anchorCtr="0">
            <a:noAutofit/>
          </a:bodyPr>
          <a:lstStyle/>
          <a:p>
            <a:pPr lvl="0">
              <a:spcBef>
                <a:spcPts val="0"/>
              </a:spcBef>
              <a:buNone/>
            </a:pPr>
            <a:r>
              <a:rPr lang="en"/>
              <a:t>Different Types of Questions</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SAQ Type: No Documents</a:t>
            </a:r>
          </a:p>
        </p:txBody>
      </p:sp>
      <p:sp>
        <p:nvSpPr>
          <p:cNvPr id="126" name="Shape 126"/>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lnSpc>
                <a:spcPct val="100000"/>
              </a:lnSpc>
              <a:spcBef>
                <a:spcPts val="0"/>
              </a:spcBef>
              <a:spcAft>
                <a:spcPts val="1800"/>
              </a:spcAft>
              <a:buClr>
                <a:schemeClr val="dk1"/>
              </a:buClr>
              <a:buSzPct val="45833"/>
              <a:buFont typeface="Arial"/>
              <a:buNone/>
            </a:pPr>
            <a:r>
              <a:rPr lang="en" sz="2400">
                <a:solidFill>
                  <a:srgbClr val="2B2B2B"/>
                </a:solidFill>
              </a:rPr>
              <a:t>This type of Short Answer will have three different tasks related to a similar theme. This could include: briefly explaining a cause of an event (a), briefly explaining a short-term effect of the event (b), and briefly explaining a long-term effect of an event (c).</a:t>
            </a:r>
          </a:p>
          <a:p>
            <a:pPr marL="647700" lvl="0" indent="-381000" rtl="0">
              <a:lnSpc>
                <a:spcPct val="100000"/>
              </a:lnSpc>
              <a:spcBef>
                <a:spcPts val="0"/>
              </a:spcBef>
              <a:spcAft>
                <a:spcPts val="1800"/>
              </a:spcAft>
              <a:buClr>
                <a:srgbClr val="2B2B2B"/>
              </a:buClr>
              <a:buSzPct val="100000"/>
              <a:buAutoNum type="arabicPeriod"/>
            </a:pPr>
            <a:r>
              <a:rPr lang="en" sz="2400">
                <a:solidFill>
                  <a:srgbClr val="2B2B2B"/>
                </a:solidFill>
              </a:rPr>
              <a:t>Briefly explain one reason for European exploration in the 15th – 17th centuries</a:t>
            </a:r>
          </a:p>
          <a:p>
            <a:pPr marL="647700" lvl="0" indent="-381000" rtl="0">
              <a:lnSpc>
                <a:spcPct val="100000"/>
              </a:lnSpc>
              <a:spcBef>
                <a:spcPts val="0"/>
              </a:spcBef>
              <a:spcAft>
                <a:spcPts val="1800"/>
              </a:spcAft>
              <a:buClr>
                <a:srgbClr val="2B2B2B"/>
              </a:buClr>
              <a:buSzPct val="100000"/>
              <a:buAutoNum type="arabicPeriod"/>
            </a:pPr>
            <a:r>
              <a:rPr lang="en" sz="2400">
                <a:solidFill>
                  <a:srgbClr val="2B2B2B"/>
                </a:solidFill>
              </a:rPr>
              <a:t>Briefly explain one impact of European contact on the Americas</a:t>
            </a:r>
          </a:p>
          <a:p>
            <a:pPr marL="647700" lvl="0" indent="-381000" rtl="0">
              <a:lnSpc>
                <a:spcPct val="100000"/>
              </a:lnSpc>
              <a:spcBef>
                <a:spcPts val="0"/>
              </a:spcBef>
              <a:spcAft>
                <a:spcPts val="1800"/>
              </a:spcAft>
              <a:buClr>
                <a:srgbClr val="2B2B2B"/>
              </a:buClr>
              <a:buSzPct val="100000"/>
              <a:buAutoNum type="arabicPeriod"/>
            </a:pPr>
            <a:r>
              <a:rPr lang="en" sz="2400">
                <a:solidFill>
                  <a:srgbClr val="2B2B2B"/>
                </a:solidFill>
              </a:rPr>
              <a:t>Briefly explain one impact of European contact on Europe</a:t>
            </a:r>
          </a:p>
          <a:p>
            <a:pPr lvl="0">
              <a:spcBef>
                <a:spcPts val="0"/>
              </a:spcBef>
              <a:buNone/>
            </a:pPr>
            <a:endParaRPr/>
          </a:p>
        </p:txBody>
      </p:sp>
      <p:sp>
        <p:nvSpPr>
          <p:cNvPr id="127" name="Shape 127"/>
          <p:cNvSpPr txBox="1"/>
          <p:nvPr/>
        </p:nvSpPr>
        <p:spPr>
          <a:xfrm>
            <a:off x="176150" y="6279150"/>
            <a:ext cx="8003100" cy="401700"/>
          </a:xfrm>
          <a:prstGeom prst="rect">
            <a:avLst/>
          </a:prstGeom>
          <a:noFill/>
          <a:ln>
            <a:noFill/>
          </a:ln>
        </p:spPr>
        <p:txBody>
          <a:bodyPr lIns="91425" tIns="91425" rIns="91425" bIns="91425" anchor="t" anchorCtr="0">
            <a:noAutofit/>
          </a:bodyPr>
          <a:lstStyle/>
          <a:p>
            <a:pPr lvl="0">
              <a:spcBef>
                <a:spcPts val="0"/>
              </a:spcBef>
              <a:buNone/>
            </a:pPr>
            <a:r>
              <a:rPr lang="en"/>
              <a:t>Source: http://www.apushreview.com/how-to-succeed-in-ap-us-history/</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SAQ Type: Internal Choice</a:t>
            </a:r>
          </a:p>
        </p:txBody>
      </p:sp>
      <p:sp>
        <p:nvSpPr>
          <p:cNvPr id="133" name="Shape 133"/>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lnSpc>
                <a:spcPct val="100000"/>
              </a:lnSpc>
              <a:spcBef>
                <a:spcPts val="0"/>
              </a:spcBef>
              <a:spcAft>
                <a:spcPts val="1800"/>
              </a:spcAft>
              <a:buClr>
                <a:schemeClr val="dk1"/>
              </a:buClr>
              <a:buSzPct val="61111"/>
              <a:buFont typeface="Arial"/>
              <a:buNone/>
            </a:pPr>
            <a:r>
              <a:rPr lang="en" sz="1800">
                <a:solidFill>
                  <a:srgbClr val="2B2B2B"/>
                </a:solidFill>
              </a:rPr>
              <a:t>This type of Short Answer will provide 3 bulleted events/terms/people to choose from that relate to a similar theme. This could have you: explain why one of the choices is the most significant event related to the theme (a), providing historical evidence to back up your assertion (b), and contrasting your choice against another one, explaining why the other is not as good of a choice (c).</a:t>
            </a:r>
          </a:p>
          <a:p>
            <a:pPr lvl="0" rtl="0">
              <a:spcBef>
                <a:spcPts val="0"/>
              </a:spcBef>
              <a:buClr>
                <a:schemeClr val="dk1"/>
              </a:buClr>
              <a:buSzPct val="61111"/>
              <a:buFont typeface="Arial"/>
              <a:buNone/>
            </a:pPr>
            <a:r>
              <a:rPr lang="en" sz="1800"/>
              <a:t>a) Briefly explain why one of the following could be seen as a major reason for calls for significant revisions to the Articles of Confederation:</a:t>
            </a:r>
          </a:p>
          <a:p>
            <a:pPr marL="457200" lvl="0" indent="-342900" rtl="0">
              <a:spcBef>
                <a:spcPts val="0"/>
              </a:spcBef>
              <a:buSzPct val="100000"/>
            </a:pPr>
            <a:r>
              <a:rPr lang="en" sz="1800"/>
              <a:t>Difficulties over trade</a:t>
            </a:r>
          </a:p>
          <a:p>
            <a:pPr marL="457200" lvl="0" indent="-342900" rtl="0">
              <a:spcBef>
                <a:spcPts val="0"/>
              </a:spcBef>
              <a:buSzPct val="100000"/>
            </a:pPr>
            <a:r>
              <a:rPr lang="en" sz="1800"/>
              <a:t>Difficulties over finances</a:t>
            </a:r>
          </a:p>
          <a:p>
            <a:pPr marL="457200" lvl="0" indent="-342900" rtl="0">
              <a:spcBef>
                <a:spcPts val="0"/>
              </a:spcBef>
              <a:buSzPct val="100000"/>
            </a:pPr>
            <a:r>
              <a:rPr lang="en" sz="1800"/>
              <a:t>Internal Unrest</a:t>
            </a:r>
          </a:p>
          <a:p>
            <a:pPr lvl="0" rtl="0">
              <a:spcBef>
                <a:spcPts val="0"/>
              </a:spcBef>
              <a:buNone/>
            </a:pPr>
            <a:r>
              <a:rPr lang="en" sz="1800"/>
              <a:t>b) Support your choice with at least one piece of historical evidence</a:t>
            </a:r>
          </a:p>
          <a:p>
            <a:pPr lvl="0" rtl="0">
              <a:spcBef>
                <a:spcPts val="0"/>
              </a:spcBef>
              <a:buClr>
                <a:schemeClr val="dk1"/>
              </a:buClr>
              <a:buSzPct val="61111"/>
              <a:buFont typeface="Arial"/>
              <a:buNone/>
            </a:pPr>
            <a:r>
              <a:rPr lang="en" sz="1800"/>
              <a:t>c) Contrast your choice against another and briefly explain why it is not as good of a choice</a:t>
            </a:r>
          </a:p>
          <a:p>
            <a:pPr lvl="0">
              <a:spcBef>
                <a:spcPts val="0"/>
              </a:spcBef>
              <a:buNone/>
            </a:pPr>
            <a:endParaRPr sz="1800"/>
          </a:p>
        </p:txBody>
      </p:sp>
      <p:sp>
        <p:nvSpPr>
          <p:cNvPr id="134" name="Shape 134"/>
          <p:cNvSpPr txBox="1"/>
          <p:nvPr/>
        </p:nvSpPr>
        <p:spPr>
          <a:xfrm>
            <a:off x="188750" y="6165900"/>
            <a:ext cx="8003100" cy="401700"/>
          </a:xfrm>
          <a:prstGeom prst="rect">
            <a:avLst/>
          </a:prstGeom>
          <a:noFill/>
          <a:ln>
            <a:noFill/>
          </a:ln>
        </p:spPr>
        <p:txBody>
          <a:bodyPr lIns="91425" tIns="91425" rIns="91425" bIns="91425" anchor="t" anchorCtr="0">
            <a:noAutofit/>
          </a:bodyPr>
          <a:lstStyle/>
          <a:p>
            <a:pPr lvl="0" rtl="0">
              <a:spcBef>
                <a:spcPts val="0"/>
              </a:spcBef>
              <a:buNone/>
            </a:pPr>
            <a:r>
              <a:rPr lang="en"/>
              <a:t>Source: http://www.apushreview.com/how-to-succeed-in-ap-us-history/</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SAQ Type: Visual</a:t>
            </a:r>
          </a:p>
        </p:txBody>
      </p:sp>
      <p:sp>
        <p:nvSpPr>
          <p:cNvPr id="140" name="Shape 140"/>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a:spcBef>
                <a:spcPts val="0"/>
              </a:spcBef>
              <a:buNone/>
            </a:pPr>
            <a:r>
              <a:rPr lang="en" sz="2400">
                <a:solidFill>
                  <a:srgbClr val="2B2B2B"/>
                </a:solidFill>
                <a:highlight>
                  <a:srgbClr val="FFFFFF"/>
                </a:highlight>
              </a:rPr>
              <a:t>This type of Short Answer will provide a visual related to a historical theme. After briefly examining the visual you could be asked to: explain the point of view of the author – potentially the view on different themes (a), how the visual expressed that point of view (b), and one piece of historical evidence that either supports or opposes the view (c).</a:t>
            </a:r>
          </a:p>
        </p:txBody>
      </p:sp>
      <p:sp>
        <p:nvSpPr>
          <p:cNvPr id="141" name="Shape 141"/>
          <p:cNvSpPr txBox="1"/>
          <p:nvPr/>
        </p:nvSpPr>
        <p:spPr>
          <a:xfrm>
            <a:off x="188750" y="6165900"/>
            <a:ext cx="8003100" cy="401700"/>
          </a:xfrm>
          <a:prstGeom prst="rect">
            <a:avLst/>
          </a:prstGeom>
          <a:noFill/>
          <a:ln>
            <a:noFill/>
          </a:ln>
        </p:spPr>
        <p:txBody>
          <a:bodyPr lIns="91425" tIns="91425" rIns="91425" bIns="91425" anchor="t" anchorCtr="0">
            <a:noAutofit/>
          </a:bodyPr>
          <a:lstStyle/>
          <a:p>
            <a:pPr lvl="0" rtl="0">
              <a:spcBef>
                <a:spcPts val="0"/>
              </a:spcBef>
              <a:buNone/>
            </a:pPr>
            <a:r>
              <a:rPr lang="en"/>
              <a:t>Source: http://www.apushreview.com/how-to-succeed-in-ap-us-history/</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SAQ Type: Two Documents</a:t>
            </a:r>
          </a:p>
        </p:txBody>
      </p:sp>
      <p:sp>
        <p:nvSpPr>
          <p:cNvPr id="147" name="Shape 147"/>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a:spcBef>
                <a:spcPts val="0"/>
              </a:spcBef>
              <a:buNone/>
            </a:pPr>
            <a:r>
              <a:rPr lang="en" sz="2400">
                <a:solidFill>
                  <a:srgbClr val="2B2B2B"/>
                </a:solidFill>
                <a:highlight>
                  <a:srgbClr val="FFFFFF"/>
                </a:highlight>
              </a:rPr>
              <a:t>This type of Short Answer will provide two different readings about a similar event/time period/topic. After reading both documents, you could be asked to: summarize the differences between the points of view of the authors (a) – please make sure you specifically state how the authors views are DIFFERENT, provide one piece of historical evidence that supports one author (b), and provide one piece of historical evidence that supports the other author (c).</a:t>
            </a:r>
          </a:p>
        </p:txBody>
      </p:sp>
      <p:sp>
        <p:nvSpPr>
          <p:cNvPr id="148" name="Shape 148"/>
          <p:cNvSpPr txBox="1"/>
          <p:nvPr/>
        </p:nvSpPr>
        <p:spPr>
          <a:xfrm>
            <a:off x="188750" y="6165900"/>
            <a:ext cx="8003100" cy="401700"/>
          </a:xfrm>
          <a:prstGeom prst="rect">
            <a:avLst/>
          </a:prstGeom>
          <a:noFill/>
          <a:ln>
            <a:noFill/>
          </a:ln>
        </p:spPr>
        <p:txBody>
          <a:bodyPr lIns="91425" tIns="91425" rIns="91425" bIns="91425" anchor="t" anchorCtr="0">
            <a:noAutofit/>
          </a:bodyPr>
          <a:lstStyle/>
          <a:p>
            <a:pPr lvl="0" rtl="0">
              <a:spcBef>
                <a:spcPts val="0"/>
              </a:spcBef>
              <a:buNone/>
            </a:pPr>
            <a:r>
              <a:rPr lang="en"/>
              <a:t>Source: http://www.apushreview.com/how-to-succeed-in-ap-us-history/</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lvl="0">
              <a:spcBef>
                <a:spcPts val="0"/>
              </a:spcBef>
              <a:buNone/>
            </a:pPr>
            <a:r>
              <a:rPr lang="en"/>
              <a:t>Let’s Practice</a:t>
            </a:r>
          </a:p>
        </p:txBody>
      </p:sp>
      <p:sp>
        <p:nvSpPr>
          <p:cNvPr id="154" name="Shape 154"/>
          <p:cNvSpPr txBox="1">
            <a:spLocks noGrp="1"/>
          </p:cNvSpPr>
          <p:nvPr>
            <p:ph type="subTitle" idx="1"/>
          </p:nvPr>
        </p:nvSpPr>
        <p:spPr>
          <a:xfrm>
            <a:off x="685800" y="4124476"/>
            <a:ext cx="7772400" cy="950100"/>
          </a:xfrm>
          <a:prstGeom prst="rect">
            <a:avLst/>
          </a:prstGeom>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Purpose of SAQs</a:t>
            </a:r>
          </a:p>
        </p:txBody>
      </p:sp>
      <p:sp>
        <p:nvSpPr>
          <p:cNvPr id="47" name="Shape 47"/>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228600" rtl="0">
              <a:spcBef>
                <a:spcPts val="0"/>
              </a:spcBef>
            </a:pPr>
            <a:r>
              <a:rPr lang="en"/>
              <a:t>The purpose of SAQs is to demonstrate that you can</a:t>
            </a:r>
          </a:p>
          <a:p>
            <a:pPr marL="914400" lvl="1" indent="-228600" rtl="0">
              <a:spcBef>
                <a:spcPts val="0"/>
              </a:spcBef>
            </a:pPr>
            <a:r>
              <a:rPr lang="en"/>
              <a:t>understand an author’s position</a:t>
            </a:r>
          </a:p>
          <a:p>
            <a:pPr marL="914400" lvl="1" indent="-228600" rtl="0">
              <a:spcBef>
                <a:spcPts val="0"/>
              </a:spcBef>
            </a:pPr>
            <a:r>
              <a:rPr lang="en"/>
              <a:t>interpret primary and secondary sources</a:t>
            </a:r>
          </a:p>
          <a:p>
            <a:pPr marL="914400" lvl="1" indent="-228600" rtl="0">
              <a:spcBef>
                <a:spcPts val="0"/>
              </a:spcBef>
            </a:pPr>
            <a:r>
              <a:rPr lang="en"/>
              <a:t>provide historical context</a:t>
            </a:r>
          </a:p>
          <a:p>
            <a:pPr marL="914400" lvl="1" indent="-228600">
              <a:spcBef>
                <a:spcPts val="0"/>
              </a:spcBef>
            </a:pPr>
            <a:r>
              <a:rPr lang="en"/>
              <a:t>develop arguments in a clear, organized and brief manner.</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Sample</a:t>
            </a:r>
          </a:p>
        </p:txBody>
      </p:sp>
      <p:sp>
        <p:nvSpPr>
          <p:cNvPr id="160" name="Shape 160"/>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spcBef>
                <a:spcPts val="0"/>
              </a:spcBef>
              <a:buNone/>
            </a:pPr>
            <a:r>
              <a:rPr lang="en" sz="2400" i="1">
                <a:solidFill>
                  <a:srgbClr val="070101"/>
                </a:solidFill>
                <a:highlight>
                  <a:srgbClr val="FFFFFF"/>
                </a:highlight>
              </a:rPr>
              <a:t>Question:</a:t>
            </a:r>
          </a:p>
          <a:p>
            <a:pPr lvl="0" rtl="0">
              <a:spcBef>
                <a:spcPts val="0"/>
              </a:spcBef>
              <a:buClr>
                <a:schemeClr val="dk1"/>
              </a:buClr>
              <a:buSzPct val="45833"/>
              <a:buFont typeface="Arial"/>
              <a:buNone/>
            </a:pPr>
            <a:r>
              <a:rPr lang="en" sz="2400" i="1">
                <a:solidFill>
                  <a:srgbClr val="070101"/>
                </a:solidFill>
                <a:highlight>
                  <a:srgbClr val="FFFFFF"/>
                </a:highlight>
              </a:rPr>
              <a:t>a. Briefly explain how Amerindians in the Pacific Northwest adapted to their environment.</a:t>
            </a:r>
          </a:p>
          <a:p>
            <a:pPr lvl="0" rtl="0">
              <a:spcBef>
                <a:spcPts val="0"/>
              </a:spcBef>
              <a:buNone/>
            </a:pPr>
            <a:endParaRPr sz="2400" i="1">
              <a:solidFill>
                <a:srgbClr val="070101"/>
              </a:solidFill>
              <a:highlight>
                <a:srgbClr val="FFFFFF"/>
              </a:highlight>
            </a:endParaRPr>
          </a:p>
          <a:p>
            <a:pPr lvl="0" rtl="0">
              <a:spcBef>
                <a:spcPts val="0"/>
              </a:spcBef>
              <a:buClr>
                <a:schemeClr val="dk1"/>
              </a:buClr>
              <a:buSzPct val="45833"/>
              <a:buFont typeface="Arial"/>
              <a:buNone/>
            </a:pPr>
            <a:r>
              <a:rPr lang="en" sz="2400" i="1">
                <a:solidFill>
                  <a:srgbClr val="070101"/>
                </a:solidFill>
                <a:highlight>
                  <a:srgbClr val="FFFFFF"/>
                </a:highlight>
              </a:rPr>
              <a:t>Answer:</a:t>
            </a:r>
          </a:p>
          <a:p>
            <a:pPr lvl="0" rtl="0">
              <a:spcBef>
                <a:spcPts val="0"/>
              </a:spcBef>
              <a:buNone/>
            </a:pPr>
            <a:r>
              <a:rPr lang="en" sz="2400" i="1">
                <a:solidFill>
                  <a:srgbClr val="070101"/>
                </a:solidFill>
                <a:highlight>
                  <a:srgbClr val="FFFFFF"/>
                </a:highlight>
              </a:rPr>
              <a:t>a. The </a:t>
            </a:r>
            <a:r>
              <a:rPr lang="en" sz="2400" i="1" u="sng">
                <a:solidFill>
                  <a:srgbClr val="070101"/>
                </a:solidFill>
                <a:highlight>
                  <a:srgbClr val="FFFFFF"/>
                </a:highlight>
              </a:rPr>
              <a:t>Chinook</a:t>
            </a:r>
            <a:r>
              <a:rPr lang="en" sz="2400" i="1">
                <a:solidFill>
                  <a:srgbClr val="070101"/>
                </a:solidFill>
                <a:highlight>
                  <a:srgbClr val="FFFFFF"/>
                </a:highlight>
              </a:rPr>
              <a:t> lived in what is today known as the Pacific Northwest. Because they lived in coastal areas and had access to rivers, they primarily ate fish such as salmon. Because food was plentiful, they lived in permanent settlements made up of longhouses, inhabited by approximately 50 people.</a:t>
            </a:r>
          </a:p>
          <a:p>
            <a:pPr lvl="0">
              <a:spcBef>
                <a:spcPts val="0"/>
              </a:spcBef>
              <a:buNone/>
            </a:pPr>
            <a:endParaRPr sz="1800" i="1">
              <a:solidFill>
                <a:srgbClr val="070101"/>
              </a:solidFill>
              <a:highlight>
                <a:srgbClr val="FFFFFF"/>
              </a:highlight>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Scoring Guide</a:t>
            </a:r>
          </a:p>
        </p:txBody>
      </p:sp>
      <p:sp>
        <p:nvSpPr>
          <p:cNvPr id="166" name="Shape 166"/>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b="1">
                <a:solidFill>
                  <a:srgbClr val="070101"/>
                </a:solidFill>
                <a:highlight>
                  <a:srgbClr val="FFFFFF"/>
                </a:highlight>
              </a:rPr>
              <a:t>Question 1:</a:t>
            </a:r>
          </a:p>
          <a:p>
            <a:pPr lvl="0" rtl="0">
              <a:spcBef>
                <a:spcPts val="0"/>
              </a:spcBef>
              <a:buClr>
                <a:schemeClr val="dk1"/>
              </a:buClr>
              <a:buSzPct val="61111"/>
              <a:buFont typeface="Arial"/>
              <a:buNone/>
            </a:pPr>
            <a:r>
              <a:rPr lang="en" sz="1800">
                <a:solidFill>
                  <a:srgbClr val="070101"/>
                </a:solidFill>
                <a:highlight>
                  <a:srgbClr val="FFFFFF"/>
                </a:highlight>
              </a:rPr>
              <a:t>a. Briefly explain ONE advantage gained by European societies as a result of the Columbian Exchange.</a:t>
            </a:r>
          </a:p>
          <a:p>
            <a:pPr lvl="0" rtl="0">
              <a:spcBef>
                <a:spcPts val="0"/>
              </a:spcBef>
              <a:buClr>
                <a:schemeClr val="dk1"/>
              </a:buClr>
              <a:buSzPct val="61111"/>
              <a:buFont typeface="Arial"/>
              <a:buNone/>
            </a:pPr>
            <a:r>
              <a:rPr lang="en" sz="1800">
                <a:solidFill>
                  <a:srgbClr val="070101"/>
                </a:solidFill>
                <a:highlight>
                  <a:srgbClr val="FFFFFF"/>
                </a:highlight>
              </a:rPr>
              <a:t>b. Briefly explain ONE advantage gained by Amerindians as a result of the Columbian Exchange.</a:t>
            </a:r>
          </a:p>
          <a:p>
            <a:pPr lvl="0" rtl="0">
              <a:spcBef>
                <a:spcPts val="0"/>
              </a:spcBef>
              <a:buNone/>
            </a:pPr>
            <a:r>
              <a:rPr lang="en" sz="1800">
                <a:solidFill>
                  <a:srgbClr val="070101"/>
                </a:solidFill>
                <a:highlight>
                  <a:srgbClr val="FFFFFF"/>
                </a:highlight>
              </a:rPr>
              <a:t>c. Briefly explain ONE unintended consequence of the Columbian Exchange.</a:t>
            </a:r>
          </a:p>
          <a:p>
            <a:pPr lvl="0" rtl="0">
              <a:spcBef>
                <a:spcPts val="0"/>
              </a:spcBef>
              <a:buNone/>
            </a:pPr>
            <a:endParaRPr sz="1800">
              <a:solidFill>
                <a:srgbClr val="070101"/>
              </a:solidFill>
              <a:highlight>
                <a:srgbClr val="FFFFFF"/>
              </a:highlight>
            </a:endParaRPr>
          </a:p>
          <a:p>
            <a:pPr lvl="0" rtl="0">
              <a:spcBef>
                <a:spcPts val="0"/>
              </a:spcBef>
              <a:buNone/>
            </a:pPr>
            <a:r>
              <a:rPr lang="en" sz="1800" b="1">
                <a:solidFill>
                  <a:srgbClr val="070101"/>
                </a:solidFill>
                <a:highlight>
                  <a:srgbClr val="FFFFFF"/>
                </a:highlight>
              </a:rPr>
              <a:t>Possible Answers:</a:t>
            </a:r>
          </a:p>
          <a:p>
            <a:pPr marL="457200" lvl="0" indent="-342900" rtl="0">
              <a:spcBef>
                <a:spcPts val="0"/>
              </a:spcBef>
              <a:buClr>
                <a:srgbClr val="070101"/>
              </a:buClr>
              <a:buSzPct val="100000"/>
              <a:buAutoNum type="alphaLcPeriod"/>
            </a:pPr>
            <a:r>
              <a:rPr lang="en" sz="1800">
                <a:solidFill>
                  <a:srgbClr val="070101"/>
                </a:solidFill>
                <a:highlight>
                  <a:srgbClr val="FFFFFF"/>
                </a:highlight>
              </a:rPr>
              <a:t>Sugar that made food sweeter, led to population increases </a:t>
            </a:r>
          </a:p>
          <a:p>
            <a:pPr marL="457200" lvl="0" indent="-342900" rtl="0">
              <a:spcBef>
                <a:spcPts val="0"/>
              </a:spcBef>
              <a:buClr>
                <a:srgbClr val="070101"/>
              </a:buClr>
              <a:buSzPct val="100000"/>
              <a:buAutoNum type="alphaLcPeriod"/>
            </a:pPr>
            <a:r>
              <a:rPr lang="en" sz="1800">
                <a:solidFill>
                  <a:srgbClr val="070101"/>
                </a:solidFill>
                <a:highlight>
                  <a:srgbClr val="FFFFFF"/>
                </a:highlight>
              </a:rPr>
              <a:t>Great Plains tribes used horses for hunting, warfare advantage</a:t>
            </a:r>
          </a:p>
          <a:p>
            <a:pPr marL="457200" lvl="0" indent="-342900" rtl="0">
              <a:spcBef>
                <a:spcPts val="0"/>
              </a:spcBef>
              <a:buClr>
                <a:srgbClr val="070101"/>
              </a:buClr>
              <a:buSzPct val="100000"/>
              <a:buAutoNum type="alphaLcPeriod"/>
            </a:pPr>
            <a:r>
              <a:rPr lang="en" sz="1800">
                <a:solidFill>
                  <a:srgbClr val="070101"/>
                </a:solidFill>
                <a:highlight>
                  <a:srgbClr val="FFFFFF"/>
                </a:highlight>
              </a:rPr>
              <a:t>Europeans brought smallpox leading to an 80-90% population decrease, introduced pests like rats and weeds, Amerindians transmitted syphilis to Europeans, the introduction of sugar led to the African slave trade</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Scoring Guide</a:t>
            </a:r>
          </a:p>
        </p:txBody>
      </p:sp>
      <p:sp>
        <p:nvSpPr>
          <p:cNvPr id="172" name="Shape 172"/>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b="1">
                <a:solidFill>
                  <a:srgbClr val="070101"/>
                </a:solidFill>
                <a:highlight>
                  <a:srgbClr val="FFFFFF"/>
                </a:highlight>
              </a:rPr>
              <a:t>Question 2:</a:t>
            </a:r>
          </a:p>
          <a:p>
            <a:pPr lvl="0" rtl="0">
              <a:spcBef>
                <a:spcPts val="0"/>
              </a:spcBef>
              <a:buClr>
                <a:schemeClr val="dk1"/>
              </a:buClr>
              <a:buSzPct val="61111"/>
              <a:buFont typeface="Arial"/>
              <a:buNone/>
            </a:pPr>
            <a:r>
              <a:rPr lang="en" sz="1800">
                <a:solidFill>
                  <a:srgbClr val="070101"/>
                </a:solidFill>
                <a:highlight>
                  <a:srgbClr val="FFFFFF"/>
                </a:highlight>
              </a:rPr>
              <a:t>a. Briefly explain ONE way that Amerindians in the Southwest adapted to their environment.</a:t>
            </a:r>
          </a:p>
          <a:p>
            <a:pPr lvl="0" rtl="0">
              <a:spcBef>
                <a:spcPts val="0"/>
              </a:spcBef>
              <a:buClr>
                <a:schemeClr val="dk1"/>
              </a:buClr>
              <a:buSzPct val="61111"/>
              <a:buFont typeface="Arial"/>
              <a:buNone/>
            </a:pPr>
            <a:r>
              <a:rPr lang="en" sz="1800">
                <a:solidFill>
                  <a:srgbClr val="070101"/>
                </a:solidFill>
                <a:highlight>
                  <a:srgbClr val="FFFFFF"/>
                </a:highlight>
              </a:rPr>
              <a:t>b. Briefly explain ONE way that Amerindians in the Great Plains were different than those in the Southwest.</a:t>
            </a:r>
          </a:p>
          <a:p>
            <a:pPr lvl="0" rtl="0">
              <a:spcBef>
                <a:spcPts val="0"/>
              </a:spcBef>
              <a:buClr>
                <a:schemeClr val="dk1"/>
              </a:buClr>
              <a:buSzPct val="61111"/>
              <a:buFont typeface="Arial"/>
              <a:buNone/>
            </a:pPr>
            <a:r>
              <a:rPr lang="en" sz="1800">
                <a:solidFill>
                  <a:srgbClr val="070101"/>
                </a:solidFill>
                <a:highlight>
                  <a:srgbClr val="FFFFFF"/>
                </a:highlight>
              </a:rPr>
              <a:t>c. Briefly explain ONE way that Amerindians in the Eastern Woodlands were different than either the Southwest or Great Plains.</a:t>
            </a:r>
          </a:p>
          <a:p>
            <a:pPr lvl="0" rtl="0">
              <a:spcBef>
                <a:spcPts val="0"/>
              </a:spcBef>
              <a:buNone/>
            </a:pPr>
            <a:endParaRPr sz="1800"/>
          </a:p>
          <a:p>
            <a:pPr lvl="0" rtl="0">
              <a:spcBef>
                <a:spcPts val="0"/>
              </a:spcBef>
              <a:buNone/>
            </a:pPr>
            <a:r>
              <a:rPr lang="en" sz="1800" b="1"/>
              <a:t>Possible Answers:</a:t>
            </a:r>
          </a:p>
          <a:p>
            <a:pPr marL="457200" lvl="0" indent="-342900" rtl="0">
              <a:spcBef>
                <a:spcPts val="0"/>
              </a:spcBef>
              <a:buSzPct val="100000"/>
              <a:buAutoNum type="alphaLcPeriod"/>
            </a:pPr>
            <a:r>
              <a:rPr lang="en" sz="1800"/>
              <a:t>irrigation, pueblos built out of clay, cities, maize cultivation, agriculture</a:t>
            </a:r>
          </a:p>
          <a:p>
            <a:pPr marL="457200" lvl="0" indent="-342900" rtl="0">
              <a:spcBef>
                <a:spcPts val="0"/>
              </a:spcBef>
              <a:buSzPct val="100000"/>
              <a:buAutoNum type="alphaLcPeriod"/>
            </a:pPr>
            <a:r>
              <a:rPr lang="en" sz="1800"/>
              <a:t>nomadic - hunt for food, follow the food source (bison), lived in teepees, war</a:t>
            </a:r>
          </a:p>
          <a:p>
            <a:pPr marL="457200" lvl="0" indent="-342900">
              <a:spcBef>
                <a:spcPts val="0"/>
              </a:spcBef>
              <a:buSzPct val="100000"/>
              <a:buAutoNum type="alphaLcPeriod"/>
            </a:pPr>
            <a:r>
              <a:rPr lang="en" sz="1800"/>
              <a:t>long houses/wigwams, fishing, concentrated near water, three sisters farming</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522199"/>
          </a:xfrm>
          <a:prstGeom prst="rect">
            <a:avLst/>
          </a:prstGeom>
        </p:spPr>
        <p:txBody>
          <a:bodyPr lIns="91425" tIns="91425" rIns="91425" bIns="91425" anchor="b" anchorCtr="0">
            <a:noAutofit/>
          </a:bodyPr>
          <a:lstStyle/>
          <a:p>
            <a:pPr lvl="0" rtl="0">
              <a:spcBef>
                <a:spcPts val="0"/>
              </a:spcBef>
              <a:buNone/>
            </a:pPr>
            <a:r>
              <a:rPr lang="en"/>
              <a:t>Are you snorkeling or scuba diving?</a:t>
            </a:r>
          </a:p>
        </p:txBody>
      </p:sp>
      <p:sp>
        <p:nvSpPr>
          <p:cNvPr id="178" name="Shape 178"/>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spcBef>
                <a:spcPts val="0"/>
              </a:spcBef>
              <a:buNone/>
            </a:pPr>
            <a:endParaRPr/>
          </a:p>
        </p:txBody>
      </p:sp>
      <p:pic>
        <p:nvPicPr>
          <p:cNvPr id="179" name="Shape 179"/>
          <p:cNvPicPr preferRelativeResize="0"/>
          <p:nvPr/>
        </p:nvPicPr>
        <p:blipFill>
          <a:blip r:embed="rId3">
            <a:alphaModFix/>
          </a:blip>
          <a:stretch>
            <a:fillRect/>
          </a:stretch>
        </p:blipFill>
        <p:spPr>
          <a:xfrm>
            <a:off x="88300" y="2000675"/>
            <a:ext cx="3878732" cy="2909049"/>
          </a:xfrm>
          <a:prstGeom prst="rect">
            <a:avLst/>
          </a:prstGeom>
          <a:noFill/>
          <a:ln>
            <a:noFill/>
          </a:ln>
        </p:spPr>
      </p:pic>
      <p:sp>
        <p:nvSpPr>
          <p:cNvPr id="180" name="Shape 180"/>
          <p:cNvSpPr txBox="1"/>
          <p:nvPr/>
        </p:nvSpPr>
        <p:spPr>
          <a:xfrm>
            <a:off x="4678825" y="1764700"/>
            <a:ext cx="4171499" cy="1342800"/>
          </a:xfrm>
          <a:prstGeom prst="rect">
            <a:avLst/>
          </a:prstGeom>
          <a:noFill/>
          <a:ln>
            <a:noFill/>
          </a:ln>
        </p:spPr>
        <p:txBody>
          <a:bodyPr lIns="91425" tIns="91425" rIns="91425" bIns="91425" anchor="t" anchorCtr="0">
            <a:noAutofit/>
          </a:bodyPr>
          <a:lstStyle/>
          <a:p>
            <a:pPr lvl="0" rtl="0">
              <a:spcBef>
                <a:spcPts val="0"/>
              </a:spcBef>
              <a:buNone/>
            </a:pPr>
            <a:r>
              <a:rPr lang="en" sz="2400"/>
              <a:t>Snorkeling - safely at the surface - meaning superficial, lacks detail - may have correct terms, but the terms are not explained. </a:t>
            </a:r>
          </a:p>
        </p:txBody>
      </p:sp>
      <p:sp>
        <p:nvSpPr>
          <p:cNvPr id="181" name="Shape 181"/>
          <p:cNvSpPr txBox="1"/>
          <p:nvPr/>
        </p:nvSpPr>
        <p:spPr>
          <a:xfrm>
            <a:off x="277750" y="5092275"/>
            <a:ext cx="4550699" cy="1475699"/>
          </a:xfrm>
          <a:prstGeom prst="rect">
            <a:avLst/>
          </a:prstGeom>
          <a:noFill/>
          <a:ln>
            <a:noFill/>
          </a:ln>
        </p:spPr>
        <p:txBody>
          <a:bodyPr lIns="91425" tIns="91425" rIns="91425" bIns="91425" anchor="t" anchorCtr="0">
            <a:noAutofit/>
          </a:bodyPr>
          <a:lstStyle/>
          <a:p>
            <a:pPr lvl="0" rtl="0">
              <a:spcBef>
                <a:spcPts val="0"/>
              </a:spcBef>
              <a:buNone/>
            </a:pPr>
            <a:r>
              <a:rPr lang="en" sz="2400"/>
              <a:t>Scuba Diving - deep into the ocean (content) - lots of rich details, strong knowledge of the content.</a:t>
            </a:r>
          </a:p>
        </p:txBody>
      </p:sp>
      <p:cxnSp>
        <p:nvCxnSpPr>
          <p:cNvPr id="182" name="Shape 182"/>
          <p:cNvCxnSpPr/>
          <p:nvPr/>
        </p:nvCxnSpPr>
        <p:spPr>
          <a:xfrm>
            <a:off x="2960350" y="6404600"/>
            <a:ext cx="1623599" cy="21300"/>
          </a:xfrm>
          <a:prstGeom prst="straightConnector1">
            <a:avLst/>
          </a:prstGeom>
          <a:noFill/>
          <a:ln w="19050" cap="flat" cmpd="sng">
            <a:solidFill>
              <a:schemeClr val="dk2"/>
            </a:solidFill>
            <a:prstDash val="solid"/>
            <a:round/>
            <a:headEnd type="none" w="lg" len="lg"/>
            <a:tailEnd type="triangle" w="lg" len="lg"/>
          </a:ln>
        </p:spPr>
      </p:cxnSp>
      <p:cxnSp>
        <p:nvCxnSpPr>
          <p:cNvPr id="183" name="Shape 183"/>
          <p:cNvCxnSpPr/>
          <p:nvPr/>
        </p:nvCxnSpPr>
        <p:spPr>
          <a:xfrm flipH="1">
            <a:off x="3375599" y="2268025"/>
            <a:ext cx="1303500" cy="64200"/>
          </a:xfrm>
          <a:prstGeom prst="straightConnector1">
            <a:avLst/>
          </a:prstGeom>
          <a:noFill/>
          <a:ln w="19050" cap="flat" cmpd="sng">
            <a:solidFill>
              <a:schemeClr val="dk2"/>
            </a:solidFill>
            <a:prstDash val="solid"/>
            <a:round/>
            <a:headEnd type="none" w="lg" len="lg"/>
            <a:tailEnd type="triangle" w="lg" len="lg"/>
          </a:ln>
        </p:spPr>
      </p:cxnSp>
      <p:pic>
        <p:nvPicPr>
          <p:cNvPr id="184" name="Shape 184"/>
          <p:cNvPicPr preferRelativeResize="0"/>
          <p:nvPr/>
        </p:nvPicPr>
        <p:blipFill>
          <a:blip r:embed="rId4">
            <a:alphaModFix/>
          </a:blip>
          <a:stretch>
            <a:fillRect/>
          </a:stretch>
        </p:blipFill>
        <p:spPr>
          <a:xfrm>
            <a:off x="4759874" y="3928649"/>
            <a:ext cx="4090449" cy="2726274"/>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Snorkeling Example</a:t>
            </a:r>
          </a:p>
        </p:txBody>
      </p:sp>
      <p:sp>
        <p:nvSpPr>
          <p:cNvPr id="190" name="Shape 190"/>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spcBef>
                <a:spcPts val="0"/>
              </a:spcBef>
              <a:buNone/>
            </a:pPr>
            <a:r>
              <a:rPr lang="en"/>
              <a:t>Note: This answer is too simple. There is some evidence, but it is basic. But there is no explanation. What accounts for the difference?</a:t>
            </a:r>
          </a:p>
          <a:p>
            <a:pPr lvl="0" rtl="0">
              <a:spcBef>
                <a:spcPts val="0"/>
              </a:spcBef>
              <a:buNone/>
            </a:pPr>
            <a:endParaRPr/>
          </a:p>
          <a:p>
            <a:pPr lvl="0" rtl="0">
              <a:spcBef>
                <a:spcPts val="0"/>
              </a:spcBef>
              <a:buNone/>
            </a:pPr>
            <a:r>
              <a:rPr lang="en" i="1"/>
              <a:t>Prompt: Identify ONE difference between the Southwestern and Plains tribes.</a:t>
            </a:r>
          </a:p>
          <a:p>
            <a:pPr marL="457200" lvl="0" indent="-228600" rtl="0">
              <a:spcBef>
                <a:spcPts val="0"/>
              </a:spcBef>
              <a:buAutoNum type="alphaLcPeriod"/>
            </a:pPr>
            <a:r>
              <a:rPr lang="en"/>
              <a:t>The Southwestern tribes farmed for maize. This was different from the Plains tribes who were nomadic.</a:t>
            </a:r>
          </a:p>
          <a:p>
            <a:pPr lvl="0" rtl="0">
              <a:spcBef>
                <a:spcPts val="0"/>
              </a:spcBef>
              <a:buNone/>
            </a:pPr>
            <a:endParaRPr/>
          </a:p>
          <a:p>
            <a:pPr lvl="0">
              <a:spcBef>
                <a:spcPts val="0"/>
              </a:spcBef>
              <a:buNone/>
            </a:pPr>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Scuba Diving Example</a:t>
            </a:r>
          </a:p>
        </p:txBody>
      </p:sp>
      <p:sp>
        <p:nvSpPr>
          <p:cNvPr id="196" name="Shape 196"/>
          <p:cNvSpPr txBox="1">
            <a:spLocks noGrp="1"/>
          </p:cNvSpPr>
          <p:nvPr>
            <p:ph type="body" idx="1"/>
          </p:nvPr>
        </p:nvSpPr>
        <p:spPr>
          <a:xfrm>
            <a:off x="138425" y="1947325"/>
            <a:ext cx="8758199" cy="4620299"/>
          </a:xfrm>
          <a:prstGeom prst="rect">
            <a:avLst/>
          </a:prstGeom>
        </p:spPr>
        <p:txBody>
          <a:bodyPr lIns="91425" tIns="91425" rIns="91425" bIns="91425" anchor="t" anchorCtr="0">
            <a:noAutofit/>
          </a:bodyPr>
          <a:lstStyle/>
          <a:p>
            <a:pPr lvl="0" rtl="0">
              <a:spcBef>
                <a:spcPts val="0"/>
              </a:spcBef>
              <a:buNone/>
            </a:pPr>
            <a:r>
              <a:rPr lang="en"/>
              <a:t>Note the clear difference that is shown between the tribes. It gives an example and explains the reason for the difference.</a:t>
            </a:r>
          </a:p>
          <a:p>
            <a:pPr marL="457200" lvl="0" indent="-228600">
              <a:spcBef>
                <a:spcPts val="0"/>
              </a:spcBef>
              <a:buAutoNum type="alphaLcPeriod"/>
            </a:pPr>
            <a:r>
              <a:rPr lang="en"/>
              <a:t>The Southwestern tribes were able to create sedentary cultures through the use of irrigation techniques to grow crops such as maize. However, the Plains tribes did not have farming and had to follow their food sources such as the bison. This made them nomadic.</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Your Turn</a:t>
            </a:r>
          </a:p>
        </p:txBody>
      </p:sp>
      <p:sp>
        <p:nvSpPr>
          <p:cNvPr id="202" name="Shape 202"/>
          <p:cNvSpPr txBox="1">
            <a:spLocks noGrp="1"/>
          </p:cNvSpPr>
          <p:nvPr>
            <p:ph type="body" idx="1"/>
          </p:nvPr>
        </p:nvSpPr>
        <p:spPr>
          <a:xfrm>
            <a:off x="5071150" y="1947325"/>
            <a:ext cx="3615599" cy="4620299"/>
          </a:xfrm>
          <a:prstGeom prst="rect">
            <a:avLst/>
          </a:prstGeom>
        </p:spPr>
        <p:txBody>
          <a:bodyPr lIns="91425" tIns="91425" rIns="91425" bIns="91425" anchor="t" anchorCtr="0">
            <a:noAutofit/>
          </a:bodyPr>
          <a:lstStyle/>
          <a:p>
            <a:pPr marL="457200" lvl="0" indent="-368300" rtl="0">
              <a:spcBef>
                <a:spcPts val="0"/>
              </a:spcBef>
              <a:buSzPct val="100000"/>
              <a:buAutoNum type="alphaLcPeriod"/>
            </a:pPr>
            <a:r>
              <a:rPr lang="en" sz="2200"/>
              <a:t>Briefly explain the point of view expressed about the Spanish in this image.</a:t>
            </a:r>
          </a:p>
          <a:p>
            <a:pPr marL="457200" lvl="0" indent="-368300" rtl="0">
              <a:spcBef>
                <a:spcPts val="0"/>
              </a:spcBef>
              <a:buSzPct val="100000"/>
              <a:buAutoNum type="alphaLcPeriod"/>
            </a:pPr>
            <a:r>
              <a:rPr lang="en" sz="2200"/>
              <a:t>Explain ONE element of the image that supports this point of view.</a:t>
            </a:r>
          </a:p>
          <a:p>
            <a:pPr marL="457200" lvl="0" indent="-368300">
              <a:spcBef>
                <a:spcPts val="0"/>
              </a:spcBef>
              <a:buSzPct val="100000"/>
              <a:buAutoNum type="alphaLcPeriod"/>
            </a:pPr>
            <a:r>
              <a:rPr lang="en" sz="2200"/>
              <a:t>Explain ONE piece of historical evidence from 1500-1700 that could be used to support the point of view.</a:t>
            </a:r>
          </a:p>
        </p:txBody>
      </p:sp>
      <p:pic>
        <p:nvPicPr>
          <p:cNvPr id="203" name="Shape 203"/>
          <p:cNvPicPr preferRelativeResize="0"/>
          <p:nvPr/>
        </p:nvPicPr>
        <p:blipFill>
          <a:blip r:embed="rId3">
            <a:alphaModFix/>
          </a:blip>
          <a:stretch>
            <a:fillRect/>
          </a:stretch>
        </p:blipFill>
        <p:spPr>
          <a:xfrm>
            <a:off x="174852" y="2281311"/>
            <a:ext cx="4720125" cy="3952324"/>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Sample Answers</a:t>
            </a:r>
          </a:p>
        </p:txBody>
      </p:sp>
      <p:sp>
        <p:nvSpPr>
          <p:cNvPr id="209" name="Shape 209"/>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spcBef>
                <a:spcPts val="0"/>
              </a:spcBef>
              <a:buNone/>
            </a:pPr>
            <a:r>
              <a:rPr lang="en" sz="2400"/>
              <a:t>a.The point of view of this image is </a:t>
            </a:r>
            <a:r>
              <a:rPr lang="en" sz="2400" u="sng"/>
              <a:t>negative</a:t>
            </a:r>
            <a:r>
              <a:rPr lang="en" sz="2400"/>
              <a:t> towards the Spanish. They are being portrayed as brutal murderers who destroyed much of the native population. </a:t>
            </a:r>
          </a:p>
          <a:p>
            <a:pPr lvl="0" rtl="0">
              <a:spcBef>
                <a:spcPts val="0"/>
              </a:spcBef>
              <a:buNone/>
            </a:pPr>
            <a:r>
              <a:rPr lang="en" sz="2400"/>
              <a:t>b. In the image it shows a native tied up to a pole and being burned alive by the Spanish conquistadors. </a:t>
            </a:r>
          </a:p>
          <a:p>
            <a:pPr lvl="0" rtl="0">
              <a:spcBef>
                <a:spcPts val="0"/>
              </a:spcBef>
              <a:buNone/>
            </a:pPr>
            <a:r>
              <a:rPr lang="en" sz="2400"/>
              <a:t>c. In 1680, the Pueblo of New Mexico staged a revolt against the Spanish. This occurred after years of mistreatment and attempts to convert them to Christianity.</a:t>
            </a:r>
          </a:p>
          <a:p>
            <a:pPr lvl="0" rtl="0">
              <a:spcBef>
                <a:spcPts val="0"/>
              </a:spcBef>
              <a:buNone/>
            </a:pPr>
            <a:endParaRPr sz="2400"/>
          </a:p>
          <a:p>
            <a:pPr lvl="0">
              <a:spcBef>
                <a:spcPts val="0"/>
              </a:spcBef>
              <a:buNone/>
            </a:pPr>
            <a:r>
              <a:rPr lang="en" sz="2200" i="1"/>
              <a:t>(Note: These answers would earn points because they are specific and provide an explanation even though they are short)</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Your Turn</a:t>
            </a:r>
          </a:p>
        </p:txBody>
      </p:sp>
      <p:sp>
        <p:nvSpPr>
          <p:cNvPr id="215" name="Shape 215"/>
          <p:cNvSpPr txBox="1">
            <a:spLocks noGrp="1"/>
          </p:cNvSpPr>
          <p:nvPr>
            <p:ph type="body" idx="1"/>
          </p:nvPr>
        </p:nvSpPr>
        <p:spPr>
          <a:xfrm>
            <a:off x="176175" y="1947325"/>
            <a:ext cx="8745599" cy="4620299"/>
          </a:xfrm>
          <a:prstGeom prst="rect">
            <a:avLst/>
          </a:prstGeom>
        </p:spPr>
        <p:txBody>
          <a:bodyPr lIns="91425" tIns="91425" rIns="91425" bIns="91425" anchor="t" anchorCtr="0">
            <a:noAutofit/>
          </a:bodyPr>
          <a:lstStyle/>
          <a:p>
            <a:pPr lvl="0" rtl="0">
              <a:spcBef>
                <a:spcPts val="0"/>
              </a:spcBef>
              <a:buNone/>
            </a:pPr>
            <a:r>
              <a:rPr lang="en" sz="1800" i="1"/>
              <a:t>Personal ambition, in fact, played a large role in the migration of Europeans across the Atlantic in the sixteenth and seventeenth centuries. In contrast, the cultural traditions of Native Americans emphasized the collectivity rather than the individual. Because land and other natural resources were held in common and society was far less hierarchical than in Europe, the accumulative spirit and personal ambition were inappropriate. - Gary Nash, Red, White, and Black: The Peoples of Early America, Prentice Hall, 1982</a:t>
            </a:r>
          </a:p>
          <a:p>
            <a:pPr lvl="0" rtl="0">
              <a:spcBef>
                <a:spcPts val="0"/>
              </a:spcBef>
              <a:buNone/>
            </a:pPr>
            <a:endParaRPr sz="1800"/>
          </a:p>
          <a:p>
            <a:pPr lvl="0" rtl="0">
              <a:spcBef>
                <a:spcPts val="0"/>
              </a:spcBef>
              <a:buNone/>
            </a:pPr>
            <a:r>
              <a:rPr lang="en" sz="1800"/>
              <a:t>A. Briefly explain the main point of this passage.</a:t>
            </a:r>
          </a:p>
          <a:p>
            <a:pPr lvl="0" rtl="0">
              <a:spcBef>
                <a:spcPts val="0"/>
              </a:spcBef>
              <a:buNone/>
            </a:pPr>
            <a:r>
              <a:rPr lang="en" sz="1800"/>
              <a:t>B. Explain ONE way this issue affected intergroup relationships between European migrants and Native Americans.</a:t>
            </a:r>
          </a:p>
          <a:p>
            <a:pPr lvl="0" rtl="0">
              <a:spcBef>
                <a:spcPts val="0"/>
              </a:spcBef>
              <a:buNone/>
            </a:pPr>
            <a:r>
              <a:rPr lang="en" sz="1800"/>
              <a:t>C. Briefly explain ONE way Europeans attempted to change the cultural values of Native Americans.</a:t>
            </a:r>
          </a:p>
          <a:p>
            <a:pPr lvl="0" rtl="0">
              <a:spcBef>
                <a:spcPts val="0"/>
              </a:spcBef>
              <a:buNone/>
            </a:pPr>
            <a:endParaRPr sz="1800"/>
          </a:p>
          <a:p>
            <a:pPr lvl="0" rtl="0">
              <a:spcBef>
                <a:spcPts val="0"/>
              </a:spcBef>
              <a:buNone/>
            </a:pPr>
            <a:endParaRPr sz="1800"/>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Example</a:t>
            </a:r>
          </a:p>
        </p:txBody>
      </p:sp>
      <p:sp>
        <p:nvSpPr>
          <p:cNvPr id="221" name="Shape 221"/>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68300" rtl="0">
              <a:spcBef>
                <a:spcPts val="0"/>
              </a:spcBef>
              <a:buSzPct val="100000"/>
              <a:buAutoNum type="alphaLcPeriod"/>
            </a:pPr>
            <a:r>
              <a:rPr lang="en" sz="2200"/>
              <a:t>The main point of this passage is that Europeans and Amerindians had </a:t>
            </a:r>
            <a:r>
              <a:rPr lang="en" sz="2200" u="sng"/>
              <a:t>different world views</a:t>
            </a:r>
            <a:r>
              <a:rPr lang="en" sz="2200"/>
              <a:t>, especially with regards to land ownership. While Europeans emphasized the individual, Amerindians emphasized the group as a whole.</a:t>
            </a:r>
          </a:p>
          <a:p>
            <a:pPr marL="457200" lvl="0" indent="-368300" rtl="0">
              <a:spcBef>
                <a:spcPts val="0"/>
              </a:spcBef>
              <a:buSzPct val="100000"/>
              <a:buAutoNum type="alphaLcPeriod"/>
            </a:pPr>
            <a:r>
              <a:rPr lang="en" sz="2200"/>
              <a:t>This caused conflict between the groups with regards to </a:t>
            </a:r>
            <a:r>
              <a:rPr lang="en" sz="2200" u="sng"/>
              <a:t>land treaties</a:t>
            </a:r>
            <a:r>
              <a:rPr lang="en" sz="2200"/>
              <a:t>. Often Amerindian tribes were taken advantage of because they could not produce property deeds, so Europeans just took the land from them.</a:t>
            </a:r>
          </a:p>
          <a:p>
            <a:pPr marL="457200" lvl="0" indent="-368300">
              <a:spcBef>
                <a:spcPts val="0"/>
              </a:spcBef>
              <a:buSzPct val="100000"/>
              <a:buAutoNum type="alphaLcPeriod"/>
            </a:pPr>
            <a:r>
              <a:rPr lang="en" sz="2200"/>
              <a:t>One way the Spanish tried to change the culture of Amerindians was through the </a:t>
            </a:r>
            <a:r>
              <a:rPr lang="en" sz="2200" u="sng"/>
              <a:t>Mission System</a:t>
            </a:r>
            <a:r>
              <a:rPr lang="en" sz="2200"/>
              <a:t>. In many places, Franciscan Friars helped local tribes with supplies and set up communities in an attempt to convert them to Christianity.</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Basic Information</a:t>
            </a:r>
          </a:p>
        </p:txBody>
      </p:sp>
      <p:sp>
        <p:nvSpPr>
          <p:cNvPr id="53" name="Shape 53"/>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SzPct val="100000"/>
            </a:pPr>
            <a:r>
              <a:rPr lang="en" sz="2400"/>
              <a:t>4 questions each with 3 parts</a:t>
            </a:r>
          </a:p>
          <a:p>
            <a:pPr marL="457200" lvl="0" indent="-381000" rtl="0">
              <a:spcBef>
                <a:spcPts val="0"/>
              </a:spcBef>
              <a:buSzPct val="100000"/>
            </a:pPr>
            <a:r>
              <a:rPr lang="en" sz="2400"/>
              <a:t>Total time: 50 minutes (that is 12.5 per question)</a:t>
            </a:r>
          </a:p>
          <a:p>
            <a:pPr marL="457200" lvl="0" indent="-381000" rtl="0">
              <a:spcBef>
                <a:spcPts val="0"/>
              </a:spcBef>
              <a:buSzPct val="100000"/>
            </a:pPr>
            <a:r>
              <a:rPr lang="en" sz="2400"/>
              <a:t>20% of your score</a:t>
            </a:r>
          </a:p>
          <a:p>
            <a:pPr marL="457200" lvl="0" indent="-381000" rtl="0">
              <a:spcBef>
                <a:spcPts val="0"/>
              </a:spcBef>
              <a:buSzPct val="100000"/>
            </a:pPr>
            <a:r>
              <a:rPr lang="en" sz="2400"/>
              <a:t>Label A, B, C or bullet point the separate parts to make them easy to read - no paragraphs!</a:t>
            </a:r>
          </a:p>
          <a:p>
            <a:pPr marL="457200" lvl="0" indent="-381000" rtl="0">
              <a:spcBef>
                <a:spcPts val="0"/>
              </a:spcBef>
              <a:buSzPct val="100000"/>
            </a:pPr>
            <a:r>
              <a:rPr lang="en" sz="2400"/>
              <a:t>May be stimulus based - image, quote, etc.</a:t>
            </a:r>
          </a:p>
          <a:p>
            <a:pPr marL="457200" lvl="0" indent="-381000" rtl="0">
              <a:spcBef>
                <a:spcPts val="0"/>
              </a:spcBef>
              <a:buSzPct val="100000"/>
            </a:pPr>
            <a:r>
              <a:rPr lang="en" sz="2400"/>
              <a:t>At least 2 will have some form of “internal choice”</a:t>
            </a:r>
          </a:p>
          <a:p>
            <a:pPr marL="457200" lvl="0" indent="-381000" rtl="0">
              <a:spcBef>
                <a:spcPts val="0"/>
              </a:spcBef>
              <a:buSzPct val="100000"/>
            </a:pPr>
            <a:r>
              <a:rPr lang="en" sz="2400"/>
              <a:t>Use complete sentences – do not bullet-point</a:t>
            </a:r>
          </a:p>
          <a:p>
            <a:pPr marL="457200" lvl="0" indent="-381000" rtl="0">
              <a:spcBef>
                <a:spcPts val="0"/>
              </a:spcBef>
              <a:buSzPct val="100000"/>
            </a:pPr>
            <a:r>
              <a:rPr lang="en" sz="2400"/>
              <a:t>Responses should be 2-4 sentences in length</a:t>
            </a:r>
          </a:p>
          <a:p>
            <a:pPr marL="457200" lvl="0" indent="-381000" rtl="0">
              <a:spcBef>
                <a:spcPts val="0"/>
              </a:spcBef>
              <a:buSzPct val="100000"/>
            </a:pPr>
            <a:r>
              <a:rPr lang="en" sz="2400"/>
              <a:t>Stay within the writing box – anything outside the box will not be scored</a:t>
            </a:r>
          </a:p>
          <a:p>
            <a:pPr lvl="0">
              <a:spcBef>
                <a:spcPts val="0"/>
              </a:spcBef>
              <a:buNone/>
            </a:pPr>
            <a:endParaRP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lvl="0">
              <a:spcBef>
                <a:spcPts val="0"/>
              </a:spcBef>
              <a:buNone/>
            </a:pPr>
            <a:r>
              <a:rPr lang="en"/>
              <a:t>Advice from Readers</a:t>
            </a:r>
          </a:p>
        </p:txBody>
      </p:sp>
      <p:sp>
        <p:nvSpPr>
          <p:cNvPr id="227" name="Shape 227"/>
          <p:cNvSpPr txBox="1">
            <a:spLocks noGrp="1"/>
          </p:cNvSpPr>
          <p:nvPr>
            <p:ph type="subTitle" idx="1"/>
          </p:nvPr>
        </p:nvSpPr>
        <p:spPr>
          <a:xfrm>
            <a:off x="685800" y="4124476"/>
            <a:ext cx="7772400" cy="950100"/>
          </a:xfrm>
          <a:prstGeom prst="rect">
            <a:avLst/>
          </a:prstGeom>
        </p:spPr>
        <p:txBody>
          <a:bodyPr lIns="91425" tIns="91425" rIns="91425" bIns="91425" anchor="ctr" anchorCtr="0">
            <a:noAutofit/>
          </a:bodyPr>
          <a:lstStyle/>
          <a:p>
            <a:pPr lvl="0">
              <a:spcBef>
                <a:spcPts val="0"/>
              </a:spcBef>
              <a:buNone/>
            </a:pPr>
            <a:r>
              <a:rPr lang="en"/>
              <a:t>Compiled from Teachers at the 2015 Reading</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Advice from Readers</a:t>
            </a:r>
          </a:p>
        </p:txBody>
      </p:sp>
      <p:sp>
        <p:nvSpPr>
          <p:cNvPr id="233" name="Shape 233"/>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SzPct val="100000"/>
            </a:pPr>
            <a:r>
              <a:rPr lang="en" sz="2400"/>
              <a:t>Don’t be wishy-washy</a:t>
            </a:r>
          </a:p>
          <a:p>
            <a:pPr marL="457200" lvl="0" indent="-381000" rtl="0">
              <a:spcBef>
                <a:spcPts val="0"/>
              </a:spcBef>
              <a:buSzPct val="100000"/>
            </a:pPr>
            <a:r>
              <a:rPr lang="en" sz="2400"/>
              <a:t>If a 6th grade student could write it, you will not get a point. </a:t>
            </a:r>
          </a:p>
          <a:p>
            <a:pPr marL="457200" lvl="0" indent="-381000" rtl="0">
              <a:spcBef>
                <a:spcPts val="0"/>
              </a:spcBef>
              <a:buSzPct val="100000"/>
            </a:pPr>
            <a:r>
              <a:rPr lang="en" sz="2400"/>
              <a:t>Do not restate the prompt.</a:t>
            </a:r>
          </a:p>
          <a:p>
            <a:pPr marL="457200" lvl="0" indent="-381000" rtl="0">
              <a:lnSpc>
                <a:spcPct val="115000"/>
              </a:lnSpc>
              <a:spcBef>
                <a:spcPts val="0"/>
              </a:spcBef>
              <a:buSzPct val="100000"/>
            </a:pPr>
            <a:r>
              <a:rPr lang="en" sz="2400">
                <a:solidFill>
                  <a:schemeClr val="dk1"/>
                </a:solidFill>
              </a:rPr>
              <a:t>Students should not quote from excerpts. Use the author’s point of view to make an argument but students should not write verbatim from the author.</a:t>
            </a:r>
          </a:p>
          <a:p>
            <a:pPr marL="457200" lvl="0" indent="-381000" rtl="0">
              <a:lnSpc>
                <a:spcPct val="115000"/>
              </a:lnSpc>
              <a:spcBef>
                <a:spcPts val="0"/>
              </a:spcBef>
              <a:buSzPct val="100000"/>
            </a:pPr>
            <a:r>
              <a:rPr lang="en" sz="2400">
                <a:solidFill>
                  <a:schemeClr val="dk1"/>
                </a:solidFill>
              </a:rPr>
              <a:t>Explanation is so incredibly important, they cannot just list facts....answer the question, plus 2 supporting details. The reason for 2 supporting details is in case they get one wrong. </a:t>
            </a: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Advice from Readers</a:t>
            </a:r>
          </a:p>
        </p:txBody>
      </p:sp>
      <p:sp>
        <p:nvSpPr>
          <p:cNvPr id="239" name="Shape 239"/>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Pay attention to the time periods if noted.</a:t>
            </a:r>
          </a:p>
          <a:p>
            <a:pPr marL="457200" lvl="0" indent="-381000" rtl="0">
              <a:spcBef>
                <a:spcPts val="0"/>
              </a:spcBef>
              <a:buClr>
                <a:schemeClr val="dk1"/>
              </a:buClr>
              <a:buSzPct val="100000"/>
            </a:pPr>
            <a:r>
              <a:rPr lang="en" sz="2400">
                <a:solidFill>
                  <a:schemeClr val="dk1"/>
                </a:solidFill>
              </a:rPr>
              <a:t>There is often a pattern with each part building on each other.</a:t>
            </a:r>
          </a:p>
          <a:p>
            <a:pPr marL="457200" lvl="0" indent="-381000" rtl="0">
              <a:spcBef>
                <a:spcPts val="0"/>
              </a:spcBef>
              <a:buClr>
                <a:schemeClr val="dk1"/>
              </a:buClr>
              <a:buSzPct val="100000"/>
            </a:pPr>
            <a:r>
              <a:rPr lang="en" sz="2400">
                <a:solidFill>
                  <a:schemeClr val="dk1"/>
                </a:solidFill>
              </a:rPr>
              <a:t>When answering a historical interpretation SAQ, make sure students understand that they need to go beyond quoting/very directly paraphrasing the sources and put the author’s arguments into their own words. </a:t>
            </a:r>
          </a:p>
          <a:p>
            <a:pPr marL="457200" lvl="0" indent="-381000" rtl="0">
              <a:spcBef>
                <a:spcPts val="0"/>
              </a:spcBef>
              <a:buClr>
                <a:schemeClr val="dk1"/>
              </a:buClr>
              <a:buSzPct val="100000"/>
            </a:pPr>
            <a:r>
              <a:rPr lang="en" sz="2400">
                <a:solidFill>
                  <a:schemeClr val="dk1"/>
                </a:solidFill>
              </a:rPr>
              <a:t>If the student is surprised and excited by how obvious and easy the answer is, that probably means they are not giving enough detail or depth. </a:t>
            </a:r>
          </a:p>
          <a:p>
            <a:pPr marL="457200" lvl="0" indent="-381000" rtl="0">
              <a:spcBef>
                <a:spcPts val="0"/>
              </a:spcBef>
              <a:buClr>
                <a:schemeClr val="dk1"/>
              </a:buClr>
              <a:buSzPct val="100000"/>
            </a:pPr>
            <a:r>
              <a:rPr lang="en" sz="2400">
                <a:solidFill>
                  <a:schemeClr val="dk1"/>
                </a:solidFill>
              </a:rPr>
              <a:t>I appreciated the answers that had key points </a:t>
            </a:r>
            <a:r>
              <a:rPr lang="en" sz="2400" u="sng">
                <a:solidFill>
                  <a:schemeClr val="dk1"/>
                </a:solidFill>
              </a:rPr>
              <a:t>underlined</a:t>
            </a:r>
            <a:r>
              <a:rPr lang="en" sz="2400">
                <a:solidFill>
                  <a:schemeClr val="dk1"/>
                </a:solidFill>
              </a:rPr>
              <a:t>.</a:t>
            </a:r>
          </a:p>
          <a:p>
            <a:pPr lvl="0">
              <a:spcBef>
                <a:spcPts val="0"/>
              </a:spcBef>
              <a:buNone/>
            </a:pPr>
            <a:endParaRP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Advice from Readers</a:t>
            </a:r>
          </a:p>
        </p:txBody>
      </p:sp>
      <p:sp>
        <p:nvSpPr>
          <p:cNvPr id="245" name="Shape 245"/>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 sz="2400">
                <a:solidFill>
                  <a:schemeClr val="dk1"/>
                </a:solidFill>
              </a:rPr>
              <a:t>Get to the point… it’s a SHORT answer… no more thesis sentences or lengthy historical context intros!! </a:t>
            </a:r>
          </a:p>
          <a:p>
            <a:pPr marL="457200" lvl="0" indent="-381000" rtl="0">
              <a:lnSpc>
                <a:spcPct val="115000"/>
              </a:lnSpc>
              <a:spcBef>
                <a:spcPts val="0"/>
              </a:spcBef>
              <a:buClr>
                <a:schemeClr val="dk1"/>
              </a:buClr>
              <a:buSzPct val="100000"/>
            </a:pPr>
            <a:r>
              <a:rPr lang="en" sz="2400">
                <a:solidFill>
                  <a:schemeClr val="dk1"/>
                </a:solidFill>
              </a:rPr>
              <a:t>Instead of just listing historically relevant information, students must explain the relationship, effect, or connection they are trying to make. </a:t>
            </a:r>
          </a:p>
          <a:p>
            <a:pPr marL="457200" lvl="0" indent="-381000" rtl="0">
              <a:lnSpc>
                <a:spcPct val="115000"/>
              </a:lnSpc>
              <a:spcBef>
                <a:spcPts val="0"/>
              </a:spcBef>
              <a:buClr>
                <a:schemeClr val="dk1"/>
              </a:buClr>
              <a:buSzPct val="100000"/>
            </a:pPr>
            <a:r>
              <a:rPr lang="en" sz="2400">
                <a:solidFill>
                  <a:schemeClr val="dk1"/>
                </a:solidFill>
              </a:rPr>
              <a:t>Do not use first person in the answers. I believe, I think statements do not belong in any part of the response and do not get the student any points. Also, write in the past tense. “Muir would have” as a sentence starter makes it appear that the writer is unsure of his/her info. </a:t>
            </a:r>
          </a:p>
          <a:p>
            <a:pPr lvl="0">
              <a:spcBef>
                <a:spcPts val="0"/>
              </a:spcBef>
              <a:buNone/>
            </a:pPr>
            <a:endParaRPr sz="2400">
              <a:solidFill>
                <a:schemeClr val="dk1"/>
              </a:solidFill>
            </a:endParaRP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Advice from Readers</a:t>
            </a:r>
          </a:p>
        </p:txBody>
      </p:sp>
      <p:sp>
        <p:nvSpPr>
          <p:cNvPr id="251" name="Shape 251"/>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pPr>
            <a:r>
              <a:rPr lang="en" sz="2400">
                <a:solidFill>
                  <a:schemeClr val="dk1"/>
                </a:solidFill>
              </a:rPr>
              <a:t>On interpretation questions, don’t just focus on one small part of the passage, the passages are already short and students should take into account the “whole” meaning when putting the ideas into their own words.</a:t>
            </a:r>
          </a:p>
          <a:p>
            <a:pPr lvl="0" rtl="0">
              <a:spcBef>
                <a:spcPts val="0"/>
              </a:spcBef>
              <a:buClr>
                <a:schemeClr val="dk1"/>
              </a:buClr>
              <a:buSzPct val="45833"/>
              <a:buFont typeface="Arial"/>
              <a:buNone/>
            </a:pPr>
            <a:endParaRPr sz="2400">
              <a:solidFill>
                <a:schemeClr val="dk1"/>
              </a:solidFill>
            </a:endParaRPr>
          </a:p>
          <a:p>
            <a:pPr lvl="0">
              <a:spcBef>
                <a:spcPts val="0"/>
              </a:spcBef>
              <a:buNone/>
            </a:pPr>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rtl="0">
              <a:spcBef>
                <a:spcPts val="0"/>
              </a:spcBef>
              <a:buNone/>
            </a:pPr>
            <a:r>
              <a:rPr lang="en"/>
              <a:t>More Advice </a:t>
            </a:r>
          </a:p>
        </p:txBody>
      </p:sp>
      <p:sp>
        <p:nvSpPr>
          <p:cNvPr id="257" name="Shape 257"/>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SzPct val="100000"/>
            </a:pPr>
            <a:r>
              <a:rPr lang="en" sz="2400"/>
              <a:t>State the facts – don’t just say “the new amendments” changed the lives of African Americans. Say “the 14th Amendment granted African Americans equal protection under the law as citizens”. </a:t>
            </a:r>
          </a:p>
          <a:p>
            <a:pPr marL="457200" lvl="0" indent="-381000" rtl="0">
              <a:spcBef>
                <a:spcPts val="0"/>
              </a:spcBef>
              <a:buSzPct val="100000"/>
            </a:pPr>
            <a:r>
              <a:rPr lang="en" sz="2400"/>
              <a:t>Can’t remember which amendment number it was? Or what year? Then give as much of the details that you do know – what it was about, “time-frame” it was in, etc.</a:t>
            </a:r>
          </a:p>
          <a:p>
            <a:pPr lvl="0" rtl="0">
              <a:spcBef>
                <a:spcPts val="0"/>
              </a:spcBef>
              <a:buNone/>
            </a:pPr>
            <a:endParaRPr sz="2400"/>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Quick Reminders</a:t>
            </a:r>
          </a:p>
        </p:txBody>
      </p:sp>
      <p:sp>
        <p:nvSpPr>
          <p:cNvPr id="263" name="Shape 263"/>
          <p:cNvSpPr txBox="1">
            <a:spLocks noGrp="1"/>
          </p:cNvSpPr>
          <p:nvPr>
            <p:ph type="body" idx="1"/>
          </p:nvPr>
        </p:nvSpPr>
        <p:spPr>
          <a:xfrm>
            <a:off x="457200" y="1947332"/>
            <a:ext cx="4030200" cy="4620299"/>
          </a:xfrm>
          <a:prstGeom prst="rect">
            <a:avLst/>
          </a:prstGeom>
        </p:spPr>
        <p:txBody>
          <a:bodyPr lIns="91425" tIns="91425" rIns="91425" bIns="91425" anchor="t" anchorCtr="0">
            <a:noAutofit/>
          </a:bodyPr>
          <a:lstStyle/>
          <a:p>
            <a:pPr lvl="0" rtl="0">
              <a:spcBef>
                <a:spcPts val="0"/>
              </a:spcBef>
              <a:buNone/>
            </a:pPr>
            <a:r>
              <a:rPr lang="en" sz="2400"/>
              <a:t>Do:</a:t>
            </a:r>
          </a:p>
          <a:p>
            <a:pPr marL="457200" lvl="0" indent="-381000" rtl="0">
              <a:spcBef>
                <a:spcPts val="0"/>
              </a:spcBef>
              <a:buSzPct val="100000"/>
            </a:pPr>
            <a:r>
              <a:rPr lang="en" sz="2400"/>
              <a:t>Complete sentences</a:t>
            </a:r>
          </a:p>
          <a:p>
            <a:pPr marL="457200" lvl="0" indent="-381000" rtl="0">
              <a:spcBef>
                <a:spcPts val="0"/>
              </a:spcBef>
              <a:buSzPct val="100000"/>
            </a:pPr>
            <a:r>
              <a:rPr lang="en" sz="2400"/>
              <a:t>Separate each part through A, B, C </a:t>
            </a:r>
          </a:p>
          <a:p>
            <a:pPr marL="457200" lvl="0" indent="-381000" rtl="0">
              <a:spcBef>
                <a:spcPts val="0"/>
              </a:spcBef>
              <a:buSzPct val="100000"/>
            </a:pPr>
            <a:r>
              <a:rPr lang="en" sz="2400"/>
              <a:t>Stay in the box</a:t>
            </a:r>
          </a:p>
          <a:p>
            <a:pPr marL="457200" lvl="0" indent="-381000" rtl="0">
              <a:spcBef>
                <a:spcPts val="0"/>
              </a:spcBef>
              <a:buSzPct val="100000"/>
            </a:pPr>
            <a:r>
              <a:rPr lang="en" sz="2400"/>
              <a:t>Stick to the 23 lines</a:t>
            </a:r>
          </a:p>
          <a:p>
            <a:pPr marL="457200" lvl="0" indent="-381000" rtl="0">
              <a:spcBef>
                <a:spcPts val="0"/>
              </a:spcBef>
              <a:buSzPct val="100000"/>
            </a:pPr>
            <a:r>
              <a:rPr lang="en" sz="2400"/>
              <a:t>Answer the Prompt (AP)</a:t>
            </a:r>
          </a:p>
          <a:p>
            <a:pPr marL="457200" lvl="0" indent="-381000" rtl="0">
              <a:spcBef>
                <a:spcPts val="0"/>
              </a:spcBef>
              <a:buSzPct val="100000"/>
            </a:pPr>
            <a:r>
              <a:rPr lang="en" sz="2400"/>
              <a:t>Explain and connect</a:t>
            </a:r>
          </a:p>
          <a:p>
            <a:pPr marL="457200" lvl="0" indent="-381000" rtl="0">
              <a:spcBef>
                <a:spcPts val="0"/>
              </a:spcBef>
              <a:buSzPct val="100000"/>
            </a:pPr>
            <a:r>
              <a:rPr lang="en" sz="2400"/>
              <a:t>Use historical evidence (proper nouns)</a:t>
            </a:r>
          </a:p>
          <a:p>
            <a:pPr marL="457200" lvl="0" indent="-381000" rtl="0">
              <a:spcBef>
                <a:spcPts val="0"/>
              </a:spcBef>
              <a:buSzPct val="100000"/>
            </a:pPr>
            <a:r>
              <a:rPr lang="en" sz="2400"/>
              <a:t>Get to the point</a:t>
            </a:r>
          </a:p>
          <a:p>
            <a:pPr marL="457200" lvl="0" indent="-381000" rtl="0">
              <a:spcBef>
                <a:spcPts val="0"/>
              </a:spcBef>
              <a:buSzPct val="100000"/>
            </a:pPr>
            <a:r>
              <a:rPr lang="en" sz="2400"/>
              <a:t>Use your own words</a:t>
            </a:r>
          </a:p>
          <a:p>
            <a:pPr lvl="0" rtl="0">
              <a:spcBef>
                <a:spcPts val="0"/>
              </a:spcBef>
              <a:buNone/>
            </a:pPr>
            <a:endParaRPr sz="2400"/>
          </a:p>
        </p:txBody>
      </p:sp>
      <p:sp>
        <p:nvSpPr>
          <p:cNvPr id="264" name="Shape 264"/>
          <p:cNvSpPr txBox="1">
            <a:spLocks noGrp="1"/>
          </p:cNvSpPr>
          <p:nvPr>
            <p:ph type="body" idx="2"/>
          </p:nvPr>
        </p:nvSpPr>
        <p:spPr>
          <a:xfrm>
            <a:off x="4656667" y="1949211"/>
            <a:ext cx="4030200" cy="4620299"/>
          </a:xfrm>
          <a:prstGeom prst="rect">
            <a:avLst/>
          </a:prstGeom>
        </p:spPr>
        <p:txBody>
          <a:bodyPr lIns="91425" tIns="91425" rIns="91425" bIns="91425" anchor="t" anchorCtr="0">
            <a:noAutofit/>
          </a:bodyPr>
          <a:lstStyle/>
          <a:p>
            <a:pPr lvl="0" rtl="0">
              <a:spcBef>
                <a:spcPts val="0"/>
              </a:spcBef>
              <a:buNone/>
            </a:pPr>
            <a:r>
              <a:rPr lang="en" sz="2400"/>
              <a:t>Don’t:</a:t>
            </a:r>
          </a:p>
          <a:p>
            <a:pPr marL="457200" lvl="0" indent="-381000" rtl="0">
              <a:spcBef>
                <a:spcPts val="0"/>
              </a:spcBef>
              <a:buSzPct val="100000"/>
            </a:pPr>
            <a:r>
              <a:rPr lang="en" sz="2400"/>
              <a:t>Use bullet points or fragmented sentences</a:t>
            </a:r>
          </a:p>
          <a:p>
            <a:pPr marL="457200" lvl="0" indent="-381000" rtl="0">
              <a:spcBef>
                <a:spcPts val="0"/>
              </a:spcBef>
              <a:buSzPct val="100000"/>
            </a:pPr>
            <a:r>
              <a:rPr lang="en" sz="2400"/>
              <a:t>Start with an introductory sentence</a:t>
            </a:r>
          </a:p>
          <a:p>
            <a:pPr marL="457200" lvl="0" indent="-381000" rtl="0">
              <a:spcBef>
                <a:spcPts val="0"/>
              </a:spcBef>
              <a:buSzPct val="100000"/>
            </a:pPr>
            <a:r>
              <a:rPr lang="en" sz="2400"/>
              <a:t>Use quotes</a:t>
            </a:r>
          </a:p>
          <a:p>
            <a:pPr marL="457200" lvl="0" indent="-381000" rtl="0">
              <a:spcBef>
                <a:spcPts val="0"/>
              </a:spcBef>
              <a:buSzPct val="100000"/>
            </a:pPr>
            <a:r>
              <a:rPr lang="en" sz="2400"/>
              <a:t>Use regional examples</a:t>
            </a:r>
          </a:p>
          <a:p>
            <a:pPr marL="457200" lvl="0" indent="-381000">
              <a:spcBef>
                <a:spcPts val="0"/>
              </a:spcBef>
              <a:buSzPct val="100000"/>
            </a:pPr>
            <a:r>
              <a:rPr lang="en" sz="2400"/>
              <a:t>Make assumptions</a:t>
            </a: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Credits</a:t>
            </a:r>
          </a:p>
        </p:txBody>
      </p:sp>
      <p:sp>
        <p:nvSpPr>
          <p:cNvPr id="270" name="Shape 270"/>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228600" rtl="0">
              <a:spcBef>
                <a:spcPts val="0"/>
              </a:spcBef>
            </a:pPr>
            <a:r>
              <a:rPr lang="en"/>
              <a:t>APUSHers Facebook Teacher Group</a:t>
            </a:r>
          </a:p>
          <a:p>
            <a:pPr marL="457200" lvl="0" indent="-228600" rtl="0">
              <a:spcBef>
                <a:spcPts val="0"/>
              </a:spcBef>
            </a:pPr>
            <a:r>
              <a:rPr lang="en"/>
              <a:t>Brian Field, Thomas Jefferson High School for Science and Technology, VA</a:t>
            </a:r>
          </a:p>
          <a:p>
            <a:pPr marL="457200" lvl="0" indent="-228600" rtl="0">
              <a:spcBef>
                <a:spcPts val="0"/>
              </a:spcBef>
            </a:pPr>
            <a:r>
              <a:rPr lang="en"/>
              <a:t>Johnny Burk, Miami, FL</a:t>
            </a:r>
          </a:p>
          <a:p>
            <a:pPr marL="457200" lvl="0" indent="-228600" rtl="0">
              <a:spcBef>
                <a:spcPts val="0"/>
              </a:spcBef>
            </a:pPr>
            <a:r>
              <a:rPr lang="en"/>
              <a:t>Jessica Jenkins, Orlando, FL</a:t>
            </a:r>
          </a:p>
          <a:p>
            <a:pPr marL="457200" lvl="0" indent="-228600" rtl="0">
              <a:spcBef>
                <a:spcPts val="0"/>
              </a:spcBef>
            </a:pPr>
            <a:r>
              <a:rPr lang="en"/>
              <a:t>John Irish, Southlake, TX</a:t>
            </a:r>
          </a:p>
          <a:p>
            <a:pPr lvl="0">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Scoring</a:t>
            </a:r>
          </a:p>
        </p:txBody>
      </p:sp>
      <p:sp>
        <p:nvSpPr>
          <p:cNvPr id="59" name="Shape 59"/>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SzPct val="100000"/>
            </a:pPr>
            <a:r>
              <a:rPr lang="en" sz="2400"/>
              <a:t>0-3 points per set of questions – one point per part, scored separately</a:t>
            </a:r>
          </a:p>
          <a:p>
            <a:pPr marL="457200" lvl="0" indent="-381000" rtl="0">
              <a:spcBef>
                <a:spcPts val="0"/>
              </a:spcBef>
              <a:buSzPct val="100000"/>
            </a:pPr>
            <a:r>
              <a:rPr lang="en" sz="2400"/>
              <a:t>Readers decide if it meets the “threshold”</a:t>
            </a:r>
          </a:p>
          <a:p>
            <a:pPr marL="457200" lvl="0" indent="-381000" rtl="0">
              <a:spcBef>
                <a:spcPts val="0"/>
              </a:spcBef>
              <a:buSzPct val="100000"/>
            </a:pPr>
            <a:r>
              <a:rPr lang="en" sz="2400"/>
              <a:t>Can receive a point for B even if get A wrong, etc.</a:t>
            </a:r>
          </a:p>
          <a:p>
            <a:pPr marL="457200" lvl="0" indent="-381000" rtl="0">
              <a:spcBef>
                <a:spcPts val="0"/>
              </a:spcBef>
              <a:buSzPct val="100000"/>
            </a:pPr>
            <a:r>
              <a:rPr lang="en" sz="2400"/>
              <a:t>Inaccurate info? Reader’s discretion - how much accurate vs. inaccurate? How big were the errors?</a:t>
            </a:r>
          </a:p>
          <a:p>
            <a:pPr marL="457200" lvl="0" indent="-381000">
              <a:spcBef>
                <a:spcPts val="0"/>
              </a:spcBef>
              <a:buSzPct val="100000"/>
            </a:pPr>
            <a:r>
              <a:rPr lang="en" sz="2400"/>
              <a:t>Could a 6th grader write what you wrote? If yes, then NO point awarded!</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685800" y="1734342"/>
            <a:ext cx="7772400" cy="2245499"/>
          </a:xfrm>
          <a:prstGeom prst="rect">
            <a:avLst/>
          </a:prstGeom>
        </p:spPr>
        <p:txBody>
          <a:bodyPr lIns="91425" tIns="91425" rIns="91425" bIns="91425" anchor="b" anchorCtr="0">
            <a:noAutofit/>
          </a:bodyPr>
          <a:lstStyle/>
          <a:p>
            <a:pPr lvl="0">
              <a:spcBef>
                <a:spcPts val="0"/>
              </a:spcBef>
              <a:buNone/>
            </a:pPr>
            <a:r>
              <a:rPr lang="en"/>
              <a:t>How to Answer an SAQ</a:t>
            </a:r>
          </a:p>
        </p:txBody>
      </p:sp>
      <p:sp>
        <p:nvSpPr>
          <p:cNvPr id="65" name="Shape 65"/>
          <p:cNvSpPr txBox="1">
            <a:spLocks noGrp="1"/>
          </p:cNvSpPr>
          <p:nvPr>
            <p:ph type="subTitle" idx="1"/>
          </p:nvPr>
        </p:nvSpPr>
        <p:spPr>
          <a:xfrm>
            <a:off x="685800" y="4124476"/>
            <a:ext cx="7772400" cy="950100"/>
          </a:xfrm>
          <a:prstGeom prst="rect">
            <a:avLst/>
          </a:prstGeom>
        </p:spPr>
        <p:txBody>
          <a:bodyPr lIns="91425" tIns="91425" rIns="91425" bIns="91425" anchor="ctr" anchorCtr="0">
            <a:noAutofit/>
          </a:bodyPr>
          <a:lstStyle/>
          <a:p>
            <a:pPr lvl="0">
              <a:spcBef>
                <a:spcPts val="0"/>
              </a:spcBef>
              <a:buNone/>
            </a:pPr>
            <a:r>
              <a:rPr lang="en"/>
              <a:t>Maximize Your Score</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rtl="0">
              <a:spcBef>
                <a:spcPts val="0"/>
              </a:spcBef>
              <a:buNone/>
            </a:pPr>
            <a:r>
              <a:rPr lang="en"/>
              <a:t>ACE the SAQ</a:t>
            </a:r>
          </a:p>
        </p:txBody>
      </p:sp>
      <p:sp>
        <p:nvSpPr>
          <p:cNvPr id="71" name="Shape 71"/>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lvl="0" rtl="0">
              <a:spcBef>
                <a:spcPts val="0"/>
              </a:spcBef>
              <a:buNone/>
            </a:pPr>
            <a:r>
              <a:rPr lang="en" b="1"/>
              <a:t>A = Answer the Prompt</a:t>
            </a:r>
          </a:p>
          <a:p>
            <a:pPr marL="457200" lvl="0" indent="-381000" rtl="0">
              <a:spcBef>
                <a:spcPts val="0"/>
              </a:spcBef>
              <a:buSzPct val="100000"/>
            </a:pPr>
            <a:r>
              <a:rPr lang="en" sz="2400"/>
              <a:t>Directly answer the question by identifying your claim.</a:t>
            </a:r>
          </a:p>
          <a:p>
            <a:pPr lvl="0" rtl="0">
              <a:spcBef>
                <a:spcPts val="0"/>
              </a:spcBef>
              <a:buNone/>
            </a:pPr>
            <a:r>
              <a:rPr lang="en" b="1"/>
              <a:t>C = Cite Specific Evidence</a:t>
            </a:r>
          </a:p>
          <a:p>
            <a:pPr marL="457200" lvl="0" indent="-381000" rtl="0">
              <a:spcBef>
                <a:spcPts val="0"/>
              </a:spcBef>
              <a:buSzPct val="100000"/>
            </a:pPr>
            <a:r>
              <a:rPr lang="en" sz="2400"/>
              <a:t>Include a key term/event/person/concept to support your claim.</a:t>
            </a:r>
          </a:p>
          <a:p>
            <a:pPr lvl="0" rtl="0">
              <a:spcBef>
                <a:spcPts val="0"/>
              </a:spcBef>
              <a:buNone/>
            </a:pPr>
            <a:r>
              <a:rPr lang="en" b="1"/>
              <a:t>E = Explain </a:t>
            </a:r>
          </a:p>
          <a:p>
            <a:pPr marL="457200" lvl="0" indent="-381000" rtl="0">
              <a:spcBef>
                <a:spcPts val="0"/>
              </a:spcBef>
              <a:buSzPct val="100000"/>
            </a:pPr>
            <a:r>
              <a:rPr lang="en" sz="2400"/>
              <a:t>Expand on the evidence by explaining its importance and how it connects to the prompt.  </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Read the Prompt</a:t>
            </a:r>
          </a:p>
        </p:txBody>
      </p:sp>
      <p:sp>
        <p:nvSpPr>
          <p:cNvPr id="77" name="Shape 77"/>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381000" rtl="0">
              <a:spcBef>
                <a:spcPts val="0"/>
              </a:spcBef>
              <a:buSzPct val="100000"/>
            </a:pPr>
            <a:r>
              <a:rPr lang="en" sz="2400"/>
              <a:t>What are they asking you to do?</a:t>
            </a:r>
          </a:p>
          <a:p>
            <a:pPr marL="914400" lvl="1" indent="-381000" rtl="0">
              <a:spcBef>
                <a:spcPts val="0"/>
              </a:spcBef>
              <a:buSzPct val="100000"/>
            </a:pPr>
            <a:r>
              <a:rPr lang="en"/>
              <a:t>Briefly explain ONE difference….</a:t>
            </a:r>
          </a:p>
          <a:p>
            <a:pPr marL="1371600" lvl="2" indent="-228600" rtl="0">
              <a:spcBef>
                <a:spcPts val="0"/>
              </a:spcBef>
            </a:pPr>
            <a:r>
              <a:rPr lang="en"/>
              <a:t>Note if they are asking for a specific difference (economic, political, social, cultural)</a:t>
            </a:r>
          </a:p>
          <a:p>
            <a:pPr marL="457200" lvl="0" indent="-381000" rtl="0">
              <a:spcBef>
                <a:spcPts val="0"/>
              </a:spcBef>
              <a:buSzPct val="100000"/>
            </a:pPr>
            <a:r>
              <a:rPr lang="en" sz="2400"/>
              <a:t>What time period must I stay within? (Not every prompt has a time period).</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Common Stems in SAQs</a:t>
            </a:r>
          </a:p>
        </p:txBody>
      </p:sp>
      <p:sp>
        <p:nvSpPr>
          <p:cNvPr id="83" name="Shape 83"/>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228600" rtl="0">
              <a:spcBef>
                <a:spcPts val="0"/>
              </a:spcBef>
            </a:pPr>
            <a:r>
              <a:rPr lang="en"/>
              <a:t>Explain one development…(or historical event)...</a:t>
            </a:r>
          </a:p>
          <a:p>
            <a:pPr marL="457200" lvl="0" indent="-228600" rtl="0">
              <a:spcBef>
                <a:spcPts val="0"/>
              </a:spcBef>
            </a:pPr>
            <a:r>
              <a:rPr lang="en"/>
              <a:t>Explain the author’s point of view...</a:t>
            </a:r>
          </a:p>
          <a:p>
            <a:pPr marL="457200" lvl="0" indent="-228600" rtl="0">
              <a:spcBef>
                <a:spcPts val="0"/>
              </a:spcBef>
            </a:pPr>
            <a:r>
              <a:rPr lang="en"/>
              <a:t>Identify the historical context...</a:t>
            </a:r>
          </a:p>
          <a:p>
            <a:pPr marL="457200" lvl="0" indent="-228600" rtl="0">
              <a:spcBef>
                <a:spcPts val="0"/>
              </a:spcBef>
            </a:pPr>
            <a:r>
              <a:rPr lang="en"/>
              <a:t>Explain ONE implication...</a:t>
            </a:r>
          </a:p>
          <a:p>
            <a:pPr marL="457200" lvl="0" indent="-228600" rtl="0">
              <a:spcBef>
                <a:spcPts val="0"/>
              </a:spcBef>
            </a:pPr>
            <a:r>
              <a:rPr lang="en"/>
              <a:t>Explain the impact of…</a:t>
            </a:r>
          </a:p>
          <a:p>
            <a:pPr marL="457200" lvl="0" indent="-228600" rtl="0">
              <a:spcBef>
                <a:spcPts val="0"/>
              </a:spcBef>
            </a:pPr>
            <a:r>
              <a:rPr lang="en"/>
              <a:t>Explain how ONE element supports the point of view…</a:t>
            </a:r>
          </a:p>
          <a:p>
            <a:pPr marL="457200" lvl="0" indent="-228600">
              <a:spcBef>
                <a:spcPts val="0"/>
              </a:spcBef>
            </a:pPr>
            <a:r>
              <a:rPr lang="en"/>
              <a:t>Explain the main point...</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521900"/>
          </a:xfrm>
          <a:prstGeom prst="rect">
            <a:avLst/>
          </a:prstGeom>
        </p:spPr>
        <p:txBody>
          <a:bodyPr lIns="91425" tIns="91425" rIns="91425" bIns="91425" anchor="b" anchorCtr="0">
            <a:noAutofit/>
          </a:bodyPr>
          <a:lstStyle/>
          <a:p>
            <a:pPr lvl="0">
              <a:spcBef>
                <a:spcPts val="0"/>
              </a:spcBef>
              <a:buNone/>
            </a:pPr>
            <a:r>
              <a:rPr lang="en"/>
              <a:t>More Common Stems</a:t>
            </a:r>
          </a:p>
        </p:txBody>
      </p:sp>
      <p:sp>
        <p:nvSpPr>
          <p:cNvPr id="89" name="Shape 89"/>
          <p:cNvSpPr txBox="1">
            <a:spLocks noGrp="1"/>
          </p:cNvSpPr>
          <p:nvPr>
            <p:ph type="body" idx="1"/>
          </p:nvPr>
        </p:nvSpPr>
        <p:spPr>
          <a:xfrm>
            <a:off x="457200" y="1947332"/>
            <a:ext cx="8229600" cy="4620299"/>
          </a:xfrm>
          <a:prstGeom prst="rect">
            <a:avLst/>
          </a:prstGeom>
        </p:spPr>
        <p:txBody>
          <a:bodyPr lIns="91425" tIns="91425" rIns="91425" bIns="91425" anchor="t" anchorCtr="0">
            <a:noAutofit/>
          </a:bodyPr>
          <a:lstStyle/>
          <a:p>
            <a:pPr marL="457200" lvl="0" indent="-228600" rtl="0">
              <a:spcBef>
                <a:spcPts val="0"/>
              </a:spcBef>
            </a:pPr>
            <a:r>
              <a:rPr lang="en"/>
              <a:t>Explain ONE similarity (or difference)...</a:t>
            </a:r>
          </a:p>
          <a:p>
            <a:pPr marL="457200" lvl="0" indent="-228600" rtl="0">
              <a:spcBef>
                <a:spcPts val="0"/>
              </a:spcBef>
            </a:pPr>
            <a:r>
              <a:rPr lang="en"/>
              <a:t>Explain ONE factor that accounts for the difference…</a:t>
            </a:r>
          </a:p>
          <a:p>
            <a:pPr marL="457200" lvl="0" indent="-228600" rtl="0">
              <a:spcBef>
                <a:spcPts val="0"/>
              </a:spcBef>
            </a:pPr>
            <a:r>
              <a:rPr lang="en"/>
              <a:t>Explain ONE example of a policy…</a:t>
            </a:r>
          </a:p>
          <a:p>
            <a:pPr marL="457200" lvl="0" indent="-228600" rtl="0">
              <a:spcBef>
                <a:spcPts val="0"/>
              </a:spcBef>
            </a:pPr>
            <a:r>
              <a:rPr lang="en"/>
              <a:t>Explain why ONE of the following best…</a:t>
            </a:r>
          </a:p>
          <a:p>
            <a:pPr marL="457200" lvl="0" indent="-228600" rtl="0">
              <a:spcBef>
                <a:spcPts val="0"/>
              </a:spcBef>
            </a:pPr>
            <a:r>
              <a:rPr lang="en"/>
              <a:t>Explain why ONE of the following is less convincing than…</a:t>
            </a:r>
          </a:p>
          <a:p>
            <a:pPr marL="457200" lvl="0" indent="-228600">
              <a:spcBef>
                <a:spcPts val="0"/>
              </a:spcBef>
            </a:pPr>
            <a:r>
              <a:rPr lang="en"/>
              <a:t>Contrast your choice against ONE of the other options...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2550</Words>
  <Application>Microsoft Macintosh PowerPoint</Application>
  <PresentationFormat>On-screen Show (4:3)</PresentationFormat>
  <Paragraphs>219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modern</vt:lpstr>
      <vt:lpstr>Short Answer Questions</vt:lpstr>
      <vt:lpstr>Purpose of SAQs</vt:lpstr>
      <vt:lpstr>Basic Information</vt:lpstr>
      <vt:lpstr>Scoring</vt:lpstr>
      <vt:lpstr>How to Answer an SAQ</vt:lpstr>
      <vt:lpstr>ACE the SAQ</vt:lpstr>
      <vt:lpstr>Read the Prompt</vt:lpstr>
      <vt:lpstr>Common Stems in SAQs</vt:lpstr>
      <vt:lpstr>More Common Stems</vt:lpstr>
      <vt:lpstr>Explain, Explain, Explain</vt:lpstr>
      <vt:lpstr>Words That Encourage Explanation</vt:lpstr>
      <vt:lpstr>Be Clear and Precise</vt:lpstr>
      <vt:lpstr>Some Key Things to Know</vt:lpstr>
      <vt:lpstr>Types of SAQs</vt:lpstr>
      <vt:lpstr>SAQ Type: No Documents</vt:lpstr>
      <vt:lpstr>SAQ Type: Internal Choice</vt:lpstr>
      <vt:lpstr>SAQ Type: Visual</vt:lpstr>
      <vt:lpstr>SAQ Type: Two Documents</vt:lpstr>
      <vt:lpstr>Let’s Practice</vt:lpstr>
      <vt:lpstr>Sample</vt:lpstr>
      <vt:lpstr>Scoring Guide</vt:lpstr>
      <vt:lpstr>Scoring Guide</vt:lpstr>
      <vt:lpstr>Are you snorkeling or scuba diving?</vt:lpstr>
      <vt:lpstr>Snorkeling Example</vt:lpstr>
      <vt:lpstr>Scuba Diving Example</vt:lpstr>
      <vt:lpstr>Your Turn</vt:lpstr>
      <vt:lpstr>Sample Answers</vt:lpstr>
      <vt:lpstr>Your Turn</vt:lpstr>
      <vt:lpstr>Example</vt:lpstr>
      <vt:lpstr>Advice from Readers</vt:lpstr>
      <vt:lpstr>Advice from Readers</vt:lpstr>
      <vt:lpstr>Advice from Readers</vt:lpstr>
      <vt:lpstr>Advice from Readers</vt:lpstr>
      <vt:lpstr>Advice from Readers</vt:lpstr>
      <vt:lpstr>More Advice </vt:lpstr>
      <vt:lpstr>Quick Reminders</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Answer Questions</dc:title>
  <cp:lastModifiedBy>Gail Harris</cp:lastModifiedBy>
  <cp:revision>1</cp:revision>
  <dcterms:modified xsi:type="dcterms:W3CDTF">2016-01-27T12:43:18Z</dcterms:modified>
</cp:coreProperties>
</file>