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43"/>
  </p:notesMasterIdLst>
  <p:sldIdLst>
    <p:sldId id="405" r:id="rId2"/>
    <p:sldId id="384" r:id="rId3"/>
    <p:sldId id="385" r:id="rId4"/>
    <p:sldId id="393" r:id="rId5"/>
    <p:sldId id="341" r:id="rId6"/>
    <p:sldId id="342" r:id="rId7"/>
    <p:sldId id="413" r:id="rId8"/>
    <p:sldId id="343" r:id="rId9"/>
    <p:sldId id="394" r:id="rId10"/>
    <p:sldId id="267" r:id="rId11"/>
    <p:sldId id="347" r:id="rId12"/>
    <p:sldId id="395" r:id="rId13"/>
    <p:sldId id="348" r:id="rId14"/>
    <p:sldId id="396" r:id="rId15"/>
    <p:sldId id="268" r:id="rId16"/>
    <p:sldId id="349" r:id="rId17"/>
    <p:sldId id="350" r:id="rId18"/>
    <p:sldId id="397" r:id="rId19"/>
    <p:sldId id="269" r:id="rId20"/>
    <p:sldId id="398" r:id="rId21"/>
    <p:sldId id="352" r:id="rId22"/>
    <p:sldId id="270" r:id="rId23"/>
    <p:sldId id="354" r:id="rId24"/>
    <p:sldId id="399" r:id="rId25"/>
    <p:sldId id="400" r:id="rId26"/>
    <p:sldId id="271" r:id="rId27"/>
    <p:sldId id="401" r:id="rId28"/>
    <p:sldId id="355" r:id="rId29"/>
    <p:sldId id="402" r:id="rId30"/>
    <p:sldId id="356" r:id="rId31"/>
    <p:sldId id="272" r:id="rId32"/>
    <p:sldId id="357" r:id="rId33"/>
    <p:sldId id="358" r:id="rId34"/>
    <p:sldId id="411" r:id="rId35"/>
    <p:sldId id="273" r:id="rId36"/>
    <p:sldId id="403" r:id="rId37"/>
    <p:sldId id="359" r:id="rId38"/>
    <p:sldId id="360" r:id="rId39"/>
    <p:sldId id="361" r:id="rId40"/>
    <p:sldId id="404" r:id="rId41"/>
    <p:sldId id="30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4842" autoAdjust="0"/>
  </p:normalViewPr>
  <p:slideViewPr>
    <p:cSldViewPr>
      <p:cViewPr>
        <p:scale>
          <a:sx n="113" d="100"/>
          <a:sy n="113" d="100"/>
        </p:scale>
        <p:origin x="136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748723-D58E-DC45-97B3-B469FBF97214}" type="datetimeFigureOut">
              <a:rPr lang="en-US"/>
              <a:pPr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BFE8BC-E8C5-A34C-A85E-6108374ABF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7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Francis Cabot Lowell’s Mill, Waltham, Massachusetts, 1826, and Cotton Industry; Carding,</a:t>
            </a:r>
          </a:p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Drawing, and Roving; Engraving, 1835 </a:t>
            </a:r>
            <a:r>
              <a:rPr lang="en-US">
                <a:latin typeface="Calibri" charset="0"/>
                <a:ea typeface="MS PGothic" charset="0"/>
              </a:rPr>
              <a:t>Built in 1814, Lowell’s mill (left) was a marvel of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manufacturing efficiency. It combined all phases of production, including spinning and weaving,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under one roof. The mill’s labor force (right) was composed primarily of young women from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local farming communities.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7D17F8B-C598-3F4D-8620-E41A6706261A}" type="slidenum">
              <a:rPr lang="en-US">
                <a:latin typeface="Calibri" charset="0"/>
              </a:rPr>
              <a:pPr/>
              <a:t>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5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Map 14.3 </a:t>
            </a:r>
            <a:r>
              <a:rPr lang="en-US" b="1">
                <a:latin typeface="Calibri" charset="0"/>
                <a:ea typeface="MS PGothic" charset="0"/>
              </a:rPr>
              <a:t>The Railroad Revolution </a:t>
            </a:r>
            <a:r>
              <a:rPr lang="en-US">
                <a:latin typeface="Calibri" charset="0"/>
                <a:ea typeface="MS PGothic" charset="0"/>
              </a:rPr>
              <a:t>Note the explosion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of new railroad construction in the 1850s and its heavy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concentration in the North. © 2016 Cengage Learning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7C96B60-B8CD-0E44-8DFF-A01E9A1A7522}" type="slidenum">
              <a:rPr lang="en-US">
                <a:latin typeface="Calibri" charset="0"/>
              </a:rPr>
              <a:pPr/>
              <a:t>24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9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Poster-Timetable for Baltimore &amp; Susquehanna</a:t>
            </a:r>
          </a:p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Railroad, 1840 </a:t>
            </a:r>
            <a:r>
              <a:rPr lang="en-US">
                <a:latin typeface="Calibri" charset="0"/>
                <a:ea typeface="MS PGothic" charset="0"/>
              </a:rPr>
              <a:t>Advertising the Baltimore &amp; Susquehanna’s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train schedule alone was not sufficient to get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passengers to their destinations. A typical trip often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entailed coordinating legs on other railroad lines,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stagecoaches, and canal boats.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62D27D0-F059-E04D-90E1-1E8B6797BE2A}" type="slidenum">
              <a:rPr lang="en-US">
                <a:latin typeface="Calibri" charset="0"/>
              </a:rPr>
              <a:pPr/>
              <a:t>25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64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Poster-Timetable for Baltimore &amp; Susquehanna</a:t>
            </a:r>
          </a:p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Railroad, 1840 </a:t>
            </a:r>
            <a:r>
              <a:rPr lang="en-US">
                <a:latin typeface="Calibri" charset="0"/>
                <a:ea typeface="MS PGothic" charset="0"/>
              </a:rPr>
              <a:t>Advertising the Baltimore &amp; Susquehanna’s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train schedule alone was not sufficient to get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passengers to their destinations. A typical trip often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entailed coordinating legs on other railroad lines,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stagecoaches, and canal boats.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60722E6-EABA-BE48-BA2B-9FBD1D663DAD}" type="slidenum">
              <a:rPr lang="en-US">
                <a:latin typeface="Calibri" charset="0"/>
              </a:rPr>
              <a:pPr/>
              <a:t>27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02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Map 14.4 </a:t>
            </a:r>
            <a:r>
              <a:rPr lang="en-US" b="1">
                <a:latin typeface="Calibri" charset="0"/>
                <a:ea typeface="MS PGothic" charset="0"/>
              </a:rPr>
              <a:t>Main Routes West Before the Civil War </a:t>
            </a:r>
            <a:r>
              <a:rPr lang="en-US">
                <a:latin typeface="Calibri" charset="0"/>
                <a:ea typeface="MS PGothic" charset="0"/>
              </a:rPr>
              <a:t>Mark Twain described his stagecoach trip to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California in the 1860s in </a:t>
            </a:r>
            <a:r>
              <a:rPr lang="en-US" i="1">
                <a:latin typeface="Calibri" charset="0"/>
                <a:ea typeface="MS PGothic" charset="0"/>
              </a:rPr>
              <a:t>Roughing It</a:t>
            </a:r>
            <a:r>
              <a:rPr lang="en-US">
                <a:latin typeface="Calibri" charset="0"/>
                <a:ea typeface="MS PGothic" charset="0"/>
              </a:rPr>
              <a:t>: “We began to get into country, now, threaded here and there with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little streams. These had high, steep banks on each side, and every time we flew down one bank and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scrambled up the other, our party inside got mixed somewhat. First we would all be down in a pile at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forward end of the stage, . . . and in a second we would shoot to the other end, and stand on our heads.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And . . . as the dust rose from the tumult, we would all sneeze in chorus, and the majority of us would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grumble, and probably say some hasty thing, like: ‘Take your elbow out of my ribs!—can’t you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quit crowding?’” © 2016 Cengage Learning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84FD2C-EEF6-5449-A736-A3EEB5456FE9}" type="slidenum">
              <a:rPr lang="en-US">
                <a:latin typeface="Calibri" charset="0"/>
              </a:rPr>
              <a:pPr/>
              <a:t>29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4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Map 14.5 </a:t>
            </a:r>
            <a:r>
              <a:rPr lang="en-US" b="1">
                <a:latin typeface="Calibri" charset="0"/>
                <a:ea typeface="MS PGothic" charset="0"/>
              </a:rPr>
              <a:t>Industry and Agriculture, 1860 </a:t>
            </a:r>
            <a:r>
              <a:rPr lang="en-US">
                <a:latin typeface="Calibri" charset="0"/>
                <a:ea typeface="MS PGothic" charset="0"/>
              </a:rPr>
              <a:t>Still a nation of farmers on the eve of the Civil War,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Americans had nevertheless made an impressive start on their own Industrial Revolution, especially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in the Northeast. © 2016 Cengage Learning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5FB6811-3DC7-7C42-8D8C-F92682BAC363}" type="slidenum">
              <a:rPr lang="en-US">
                <a:latin typeface="Calibri" charset="0"/>
              </a:rPr>
              <a:pPr/>
              <a:t>36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4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Chicago, 1857 </a:t>
            </a:r>
            <a:r>
              <a:rPr lang="en-US">
                <a:latin typeface="Calibri" charset="0"/>
                <a:ea typeface="MS PGothic" charset="0"/>
              </a:rPr>
              <a:t>A modest village of a few hundred souls in the 1830s, Chicago was a teeming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metropolis just two decades later—one of the fastest-growing cities in the world. A food and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livestock processing center and transportation hub, it served the vast farming area of the western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plains, a remarkably productive agricultural region and breadbasket to the world.</a:t>
            </a: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6F09A4-81AC-C94D-BB63-E58F91A70488}" type="slidenum">
              <a:rPr lang="en-US">
                <a:latin typeface="Calibri" charset="0"/>
              </a:rPr>
              <a:pPr/>
              <a:t>40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BB5C5DA-0649-D549-89D3-AD771284B1C9}" type="slidenum">
              <a:rPr lang="en-US">
                <a:latin typeface="Calibri" charset="0"/>
              </a:rPr>
              <a:pPr/>
              <a:t>41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2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Francis Cabot Lowell’s Mill, Waltham, Massachusetts, 1826, and Cotton Industry; Carding,</a:t>
            </a:r>
          </a:p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Drawing, and Roving; Engraving, 1835 </a:t>
            </a:r>
            <a:r>
              <a:rPr lang="en-US">
                <a:latin typeface="Calibri" charset="0"/>
                <a:ea typeface="MS PGothic" charset="0"/>
              </a:rPr>
              <a:t>Built in 1814, Lowell’s mill (left) was a marvel of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manufacturing efficiency. It combined all phases of production, including spinning and weaving,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under one roof. The mill’s labor force (right) was composed primarily of young women from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local farming communities.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D88D14F-C0C8-4243-90C2-B97209C19193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0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The Sewing Floor of Thompson’s Skirt Factory, 1859 </a:t>
            </a:r>
            <a:r>
              <a:rPr lang="en-US">
                <a:latin typeface="Calibri" charset="0"/>
                <a:ea typeface="MS PGothic" charset="0"/>
              </a:rPr>
              <a:t>The burgeoning textile industry provided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employment for thousands of women in antebellum America—and also produced the clothes that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women wore. This view of a New York City shop in 1859 illustrates the transition from hand-sewing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(on the right) to machine-stitching (on the left). It also vividly illustrates the contrast between the kinds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of “sewing circles” in which women had traditionally sought companionship to the impersonal mass production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line of the modern manufacturing plant. Note especially the stark exhortation on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wall: “Strive to Excel.”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C9723D6-CCBC-194B-B70B-17742796955F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3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York, Pennsylvania, Family with Negro Servant, ca.</a:t>
            </a:r>
          </a:p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1828 </a:t>
            </a:r>
            <a:r>
              <a:rPr lang="en-US">
                <a:latin typeface="Calibri" charset="0"/>
                <a:ea typeface="MS PGothic" charset="0"/>
              </a:rPr>
              <a:t>This portrait of a Pennsylvania family presents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 somewhat idealized picture of the home as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woman’s sphere. The wife and mother sits at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center of activity; while she reads to the children,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the husband and father stands by somewhat superfluously.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 black servant cares for an infant in the corner,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suggesting the prosperous status of this household.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97080B3-7CFA-6843-A3A8-77D9D3F87C06}" type="slidenum">
              <a:rPr lang="en-US">
                <a:latin typeface="Calibri" charset="0"/>
              </a:rPr>
              <a:pPr/>
              <a:t>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McCormick’s Miraculous Reaper </a:t>
            </a:r>
            <a:r>
              <a:rPr lang="en-US">
                <a:latin typeface="Calibri" charset="0"/>
                <a:ea typeface="MS PGothic" charset="0"/>
              </a:rPr>
              <a:t>This illustration shows an early test of Cyrus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McCormick’s mechanical reaper near his home in Virginia in 1831. The reaper was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best suited, however, to the horizonless fields of wheat on the rolling prairies of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Midwest. By the 1850s McCormick’s Chicago factory was cranking out more than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twenty thousand reapers a year for midwestern farmers.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2A3B9AB-89BB-D846-B0A0-3FD6E2DB4B2A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4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42A122D-CEB9-784E-BB28-DDB4B1779A3A}" type="slidenum">
              <a:rPr lang="en-US">
                <a:latin typeface="Calibri" charset="0"/>
              </a:rPr>
              <a:pPr/>
              <a:t>14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9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E8BC-E8C5-A34C-A85E-6108374ABF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Mississippi in Time of Peace, by Mrs. Frances Flora Bond Palmer, 1865 </a:t>
            </a:r>
            <a:r>
              <a:rPr lang="en-US">
                <a:latin typeface="Calibri" charset="0"/>
                <a:ea typeface="MS PGothic" charset="0"/>
              </a:rPr>
              <a:t>By the mid-nineteenth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century, steamboats had made the Mississippi a bustling river highway—as it remains today.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E6C2BAF-4AAF-694C-BB60-9FED9AFC7DD6}" type="slidenum">
              <a:rPr lang="en-US">
                <a:latin typeface="Calibri" charset="0"/>
              </a:rPr>
              <a:pPr/>
              <a:t>18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33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Map 14.2 </a:t>
            </a:r>
            <a:r>
              <a:rPr lang="en-US" b="1">
                <a:latin typeface="Calibri" charset="0"/>
                <a:ea typeface="MS PGothic" charset="0"/>
              </a:rPr>
              <a:t>Major Rivers, Roads, and Canals, 1825–1860 </a:t>
            </a:r>
            <a:r>
              <a:rPr lang="en-US">
                <a:latin typeface="Calibri" charset="0"/>
                <a:ea typeface="MS PGothic" charset="0"/>
              </a:rPr>
              <a:t>© 2016 Cengage Learning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602BEB7-FBB7-904C-814E-D14AA5AF1523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0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ceng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4413"/>
            <a:ext cx="1135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Expbann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7938" y="0"/>
            <a:ext cx="915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Expbann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7938" y="6459538"/>
            <a:ext cx="91519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9781305075900lore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192588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88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17D05-2F2A-2643-9FC6-699068F02DC8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BC968-6D07-5C47-90D9-536839CA8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7F412-15E4-7243-B28F-C871315625F2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F68DB-7F07-3244-B257-C79CC034A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EDE18-8DC4-724F-8A28-AB70272A16DE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45611-9A5A-C745-BAA6-DAD500255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639E9-3993-7843-AD51-564567B79088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BF187-75F1-B04A-A19A-181EB4DA6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E24F-865A-9E40-8BE0-3C7D312E48E7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94C68-CF25-7646-A908-05232D5C2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1D051-C1D2-BD49-A735-9FF6B8882550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B0E5A-ED15-934D-9DB6-697D66E85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000B0-8570-2045-B9E4-7794636FDDB4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63102-0D31-5748-BBBE-73B5E0D2C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73D23-9A55-A84A-A48F-35FD717FD1CA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82414-9CD9-A645-BD8D-F662CEA67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0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7598B-AA15-7D40-B955-22DDE2A8EB77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9ABD8-18E2-3649-B562-D2AB5F6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2CA54-E651-5448-8E35-1B54C8392A4A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ED998-FB59-C747-B3A2-C872E6C88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92947-9E04-6C47-8576-84D97DBA735E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BF2BB-002B-5B45-8982-D2FFD927C0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ACCEDE18-8DC4-724F-8A28-AB70272A16DE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845611-9A5A-C745-BAA6-DAD5002551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Expbann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88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255160"/>
            <a:ext cx="3517016" cy="4525963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533400"/>
            <a:ext cx="434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Chapter 14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876300" y="17526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Forging the National Economy, 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1790–1860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36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6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PART 2</a:t>
            </a:r>
            <a:endParaRPr lang="en-US" sz="36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Western Farmers Reap a Revolution in the Fields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Flourishing farms changed face of West: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Trans-Allegheny region—esp. Ohio-Indiana-Illinois tier—fast becoming nation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breadbasket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Before long, would become granary to world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Pioneer families </a:t>
            </a:r>
            <a:r>
              <a:rPr lang="en-US" dirty="0" smtClean="0">
                <a:latin typeface="Calibri" charset="0"/>
                <a:ea typeface="MS PGothic" charset="0"/>
              </a:rPr>
              <a:t>cleared the forests</a:t>
            </a:r>
            <a:endParaRPr lang="en-US" dirty="0">
              <a:latin typeface="Calibri" charset="0"/>
              <a:ea typeface="MS PGothic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Then planted corn fields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Yellow grain amazingly versatile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Western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Farmers Reap a Revolution in the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Fields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525963"/>
          </a:xfrm>
        </p:spPr>
        <p:txBody>
          <a:bodyPr/>
          <a:lstStyle/>
          <a:p>
            <a:pPr lvl="1"/>
            <a:r>
              <a:rPr lang="en-US" dirty="0">
                <a:latin typeface="Calibri" charset="0"/>
                <a:ea typeface="MS PGothic" charset="0"/>
              </a:rPr>
              <a:t>Most western products first moved by Ohio-Mississippi Rivers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Inventions helped farmers: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John Deere in 1837 produced a steel plow that broke stubborn soil</a:t>
            </a:r>
            <a:r>
              <a:rPr lang="en-US" dirty="0">
                <a:latin typeface="Calibri" charset="0"/>
                <a:ea typeface="MS PGothic" charset="0"/>
              </a:rPr>
              <a:t>: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Light enough to be pulled by horses, rather than oxen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1830 Cyrus McCormick invented mechanical mower-reaper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Could do work of 5 men with sickles and scythes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To western farmers what cotton gin was to South</a:t>
            </a:r>
          </a:p>
          <a:p>
            <a:pPr lvl="3"/>
            <a:endParaRPr lang="en-US" dirty="0">
              <a:latin typeface="Calibri" charset="0"/>
              <a:ea typeface="MS PGothic" charset="0"/>
            </a:endParaRP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711200"/>
            <a:ext cx="8636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Western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Farmers Reap a Revolution in the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Fields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305800" cy="4449763"/>
          </a:xfrm>
        </p:spPr>
        <p:txBody>
          <a:bodyPr/>
          <a:lstStyle/>
          <a:p>
            <a:pPr lvl="2"/>
            <a:r>
              <a:rPr lang="en-US" b="1" dirty="0">
                <a:latin typeface="Calibri" charset="0"/>
                <a:ea typeface="MS PGothic" charset="0"/>
              </a:rPr>
              <a:t>McCormick reaper</a:t>
            </a:r>
            <a:r>
              <a:rPr lang="en-US" dirty="0">
                <a:latin typeface="Calibri" charset="0"/>
                <a:ea typeface="MS PGothic" charset="0"/>
              </a:rPr>
              <a:t>: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Made ambitious capitalists out of humble plowmen</a:t>
            </a:r>
          </a:p>
          <a:p>
            <a:pPr lvl="3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Subsistence farming gave way to large-scale food production</a:t>
            </a:r>
          </a:p>
          <a:p>
            <a:pPr lvl="3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Specialized, cash-crop agriculture came to dominate trans-Allegheny West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With it followed mounting indebtedness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Wanted more land and more machinery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Dreamed of new markets in mushrooming factory towns of East or across Atlantic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However, still landlocked—needed transportation revolution</a:t>
            </a:r>
          </a:p>
          <a:p>
            <a:pPr lvl="3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36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p298</a:t>
            </a:r>
          </a:p>
        </p:txBody>
      </p:sp>
      <p:sp>
        <p:nvSpPr>
          <p:cNvPr id="104452" name="Rectangle 1"/>
          <p:cNvSpPr>
            <a:spLocks noChangeArrowheads="1"/>
          </p:cNvSpPr>
          <p:nvPr/>
        </p:nvSpPr>
        <p:spPr bwMode="auto">
          <a:xfrm>
            <a:off x="181337" y="6096000"/>
            <a:ext cx="8962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McCormick Reaper Works</a:t>
            </a:r>
            <a:r>
              <a:rPr lang="en-US" b="1" dirty="0" smtClean="0"/>
              <a:t>, 1850s </a:t>
            </a:r>
            <a:r>
              <a:rPr lang="en-US" dirty="0"/>
              <a:t>Contrast this </a:t>
            </a:r>
            <a:r>
              <a:rPr lang="en-US" dirty="0" smtClean="0"/>
              <a:t>hectic scene </a:t>
            </a:r>
            <a:r>
              <a:rPr lang="en-US" dirty="0"/>
              <a:t>of “mass production”</a:t>
            </a:r>
          </a:p>
          <a:p>
            <a:r>
              <a:rPr lang="en-US" dirty="0"/>
              <a:t>with the simple </a:t>
            </a:r>
            <a:r>
              <a:rPr lang="en-US" dirty="0" smtClean="0"/>
              <a:t>workplace depicted </a:t>
            </a:r>
            <a:r>
              <a:rPr lang="en-US" dirty="0"/>
              <a:t>in “The </a:t>
            </a:r>
            <a:r>
              <a:rPr lang="en-US" dirty="0" smtClean="0"/>
              <a:t>Wheelwright’s </a:t>
            </a:r>
            <a:r>
              <a:rPr lang="fi-FI" dirty="0" smtClean="0"/>
              <a:t>Shop</a:t>
            </a:r>
            <a:r>
              <a:rPr lang="fi-FI" dirty="0"/>
              <a:t>” on p. 293.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Highways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Steamboats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In 1789, when Constitution launched, primitive methods of travel still dominated: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Waterborne travel slow, uncertain, often dangerous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Stagecoaches and wagons lurched over bone-shaking roads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Cheap, efficient transportation increasingly needed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In 1790s, private company completed profitable Lancaster Turnpike in Pennsylvania, running 62 miles from Philadelphia to Lancaster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Highways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Steamboats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525963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MS PGothic" charset="0"/>
              </a:rPr>
              <a:t>As driver approached tollgate, they confronted barrier of sharp pikes, which were turned aside when toll paid (hence, </a:t>
            </a:r>
            <a:r>
              <a:rPr lang="en-US" b="1" dirty="0">
                <a:latin typeface="Calibri" charset="0"/>
                <a:ea typeface="MS PGothic" charset="0"/>
              </a:rPr>
              <a:t>turnpike</a:t>
            </a:r>
            <a:r>
              <a:rPr lang="en-US" dirty="0" smtClean="0">
                <a:latin typeface="Calibri" charset="0"/>
                <a:ea typeface="MS PGothic" charset="0"/>
              </a:rPr>
              <a:t>)</a:t>
            </a:r>
          </a:p>
          <a:p>
            <a:pPr lvl="2"/>
            <a:endParaRPr lang="en-US" b="1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Western road building, always expensive, encountered many obstacles: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Noisy states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 righters opposed federal aid to local projects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Eastern states protested against being bled of populations by  westward-reaching arteries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Westerners scored key triumph in 1811 when federal government started construction of National Road—known as Cumberland Road</a:t>
            </a:r>
          </a:p>
          <a:p>
            <a:pPr lvl="2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Highways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Steamboats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Robert Fulton started steamboat craze</a:t>
            </a:r>
            <a:r>
              <a:rPr lang="en-US" dirty="0">
                <a:latin typeface="Calibri" charset="0"/>
                <a:ea typeface="MS PGothic" charset="0"/>
              </a:rPr>
              <a:t>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Installed powerful steam engine on </a:t>
            </a:r>
            <a:r>
              <a:rPr lang="en-US" i="1" dirty="0">
                <a:latin typeface="Calibri" charset="0"/>
                <a:ea typeface="MS PGothic" charset="0"/>
              </a:rPr>
              <a:t>Clermont</a:t>
            </a:r>
            <a:r>
              <a:rPr lang="en-US" dirty="0">
                <a:latin typeface="Calibri" charset="0"/>
                <a:ea typeface="MS PGothic" charset="0"/>
              </a:rPr>
              <a:t>: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In 1807, it went from New York City up Hudson River to Albany—150 miles in 32 hours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Success of steamboat was sensational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Fulton changed all of America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navigable streams into two-way arteries, doubling carrying capacity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(1820): 60 steamboats on Mississippi and tributaries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(1860): 1,000</a:t>
            </a:r>
          </a:p>
          <a:p>
            <a:pPr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22300"/>
            <a:ext cx="86360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sz="4000" dirty="0">
                <a:solidFill>
                  <a:schemeClr val="accent2"/>
                </a:solidFill>
                <a:latin typeface="Calibri" charset="0"/>
                <a:ea typeface="MS PGothic" charset="0"/>
              </a:rPr>
              <a:t>Clinton</a:t>
            </a:r>
            <a:r>
              <a:rPr lang="fr-FR" altLang="ja-JP" sz="4000" dirty="0">
                <a:solidFill>
                  <a:schemeClr val="accent2"/>
                </a:solidFill>
                <a:latin typeface="Calibri" charset="0"/>
                <a:ea typeface="MS PGothic" charset="0"/>
              </a:rPr>
              <a:t>'</a:t>
            </a:r>
            <a:r>
              <a:rPr lang="en-US" altLang="ja-JP" sz="4000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 Big Ditch” in New York</a:t>
            </a:r>
            <a:endParaRPr lang="en-US" sz="4000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Canal-cutting craze paralleled boom in turnpikes and </a:t>
            </a:r>
            <a:r>
              <a:rPr lang="en-US" dirty="0" smtClean="0">
                <a:latin typeface="Calibri" charset="0"/>
                <a:ea typeface="MS PGothic" charset="0"/>
              </a:rPr>
              <a:t>steamboats:</a:t>
            </a:r>
            <a:endParaRPr lang="en-US" dirty="0">
              <a:latin typeface="Calibri" charset="0"/>
              <a:ea typeface="MS PGothic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New Yorkers, denied federal aid by states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 righters, funded 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Erie Canal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 </a:t>
            </a:r>
            <a:r>
              <a:rPr lang="en-US" dirty="0">
                <a:latin typeface="Calibri" charset="0"/>
                <a:ea typeface="MS PGothic" charset="0"/>
              </a:rPr>
              <a:t>themselves 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to link  Great Lakes with Hudson River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Driving leadership of Governor DeWitt Clinton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Project called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Clinton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altLang="ja-JP" dirty="0">
                <a:latin typeface="Calibri" charset="0"/>
                <a:ea typeface="MS PGothic" charset="0"/>
              </a:rPr>
              <a:t>s Big Ditch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or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Governor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altLang="ja-JP" dirty="0">
                <a:latin typeface="Calibri" charset="0"/>
                <a:ea typeface="MS PGothic" charset="0"/>
              </a:rPr>
              <a:t>s Gutter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4000"/>
            <a:ext cx="69596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54000"/>
            <a:ext cx="6680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14-2 p300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Clinton</a:t>
            </a:r>
            <a:r>
              <a:rPr lang="fr-FR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'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s Big Ditch</a:t>
            </a:r>
            <a:r>
              <a:rPr lang="ja-JP" alt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 in New </a:t>
            </a:r>
            <a:r>
              <a:rPr lang="en-US" altLang="ja-JP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York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Begun in 1817, canal stretched 363 miles from Buffalo on Lake Erie, to Hudson River, onto New York harbor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Shipping sped up as cost/time dropped 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significantly</a:t>
            </a:r>
          </a:p>
          <a:p>
            <a:pPr lvl="2"/>
            <a:endParaRPr lang="en-US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Other economic ripples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Value of land along route skyrocketed and new cities, Rochester and Syracuse, blossomed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New profitability of farming in Old Northwest—Ohio, Michigan, Indiana, Illinois attracted European immigrants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Cleveland, Detroit, and Chicago grew in size</a:t>
            </a:r>
          </a:p>
          <a:p>
            <a:pPr lvl="2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Iron Horse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00600"/>
          </a:xfrm>
        </p:spPr>
        <p:txBody>
          <a:bodyPr/>
          <a:lstStyle/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Development of railroad: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Fast, reliable, cheaper than canals to construct, and not frozen over in winter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Able to go anywhere—it defied terrain and weather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First railroad appeared in 1828</a:t>
            </a:r>
            <a:r>
              <a:rPr lang="en-US" dirty="0">
                <a:latin typeface="Calibri" charset="0"/>
                <a:ea typeface="MS PGothic" charset="0"/>
              </a:rPr>
              <a:t> and new lines spread swiftly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Faced strong opposition from canal builders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Other 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obstacles:</a:t>
            </a:r>
          </a:p>
          <a:p>
            <a:pPr lvl="3" eaLnBrk="1" hangingPunct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Brakes so feeble that engineers might miss station</a:t>
            </a:r>
          </a:p>
          <a:p>
            <a:pPr lvl="3" eaLnBrk="1" hangingPunct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Arrivals and departures were conjectural</a:t>
            </a:r>
          </a:p>
          <a:p>
            <a:pPr lvl="3" eaLnBrk="1" hangingPunct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Differences in gauge required passengers to make frequent changes of 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Iron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Horse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Improvements came:</a:t>
            </a:r>
          </a:p>
          <a:p>
            <a:pPr lvl="3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Gauges gradually became standard</a:t>
            </a:r>
          </a:p>
          <a:p>
            <a:pPr lvl="3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Safety devices adopted</a:t>
            </a:r>
          </a:p>
          <a:p>
            <a:pPr lvl="3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Pullman </a:t>
            </a:r>
            <a:r>
              <a:rPr lang="ja-JP" alt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1"/>
                </a:solidFill>
                <a:latin typeface="Calibri" charset="0"/>
                <a:ea typeface="MS PGothic" charset="0"/>
              </a:rPr>
              <a:t>sleeping palace</a:t>
            </a:r>
            <a:r>
              <a:rPr lang="ja-JP" alt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chemeClr val="accent1"/>
                </a:solidFill>
                <a:latin typeface="Calibri" charset="0"/>
                <a:ea typeface="MS PGothic" charset="0"/>
              </a:rPr>
              <a:t> introduced in 1859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America at long last bound together with braces of iron, later to be made of steel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4000"/>
            <a:ext cx="4114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14-3 p301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4000"/>
            <a:ext cx="51689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p302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Cables, Clippers, and Pony Riders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Other forms of transportation and communication linked United States and world: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Cyrus Field in 1858: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Called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the greatest wire-puller in history,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stretched a cable from Newfoundland to Ireland</a:t>
            </a:r>
          </a:p>
          <a:p>
            <a:pPr lvl="3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A heavier cable in 1866 permanently linked American and European continents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Donald McKay developed new 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clipper ships</a:t>
            </a:r>
            <a:endParaRPr lang="en-US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Sacrificed cargo space for speed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Their hour of glory was relatively brief</a:t>
            </a:r>
          </a:p>
          <a:p>
            <a:pPr lvl="3"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60400"/>
            <a:ext cx="863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p302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Cables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, Clippers, and Pony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Riders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latin typeface="Calibri" charset="0"/>
                <a:ea typeface="MS PGothic" charset="0"/>
              </a:rPr>
              <a:t>Eve of Civil War, British steamers won race for maritime ascendancy: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Steadier, roomier, more reliable – thus more profitable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Stagecoaches: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Immortalized by Mark Twain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</a:t>
            </a:r>
            <a:r>
              <a:rPr lang="en-US" i="1" dirty="0">
                <a:latin typeface="Calibri" charset="0"/>
                <a:ea typeface="MS PGothic" charset="0"/>
              </a:rPr>
              <a:t>Roughing It</a:t>
            </a:r>
            <a:endParaRPr lang="en-US" dirty="0">
              <a:latin typeface="Calibri" charset="0"/>
              <a:ea typeface="MS PGothic" charset="0"/>
            </a:endParaRP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Their dusty tracks stretched from banks of muddy Missouri River clear to California (see Map 14.4)</a:t>
            </a:r>
          </a:p>
          <a:p>
            <a:pPr lvl="2"/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Pony Express 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(1860):</a:t>
            </a:r>
          </a:p>
          <a:p>
            <a:pPr lvl="3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Carried mail speedily the 2,000 miles from St. Joseph, Missouri to Sacramento, California; ten day trip</a:t>
            </a:r>
          </a:p>
          <a:p>
            <a:pPr lvl="3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Lasted only 18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4000"/>
            <a:ext cx="8140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14-4 p303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17500"/>
            <a:ext cx="8636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Cables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, Clippers, and Pony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Riders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latin typeface="Calibri" charset="0"/>
                <a:ea typeface="MS PGothic" charset="0"/>
              </a:rPr>
              <a:t>Express riders unhorsed by Morse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clacking keys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Began messages to California in 1861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Swift ships and fleet ponies ushered out a dying technology of wind and muscle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In future, machines would dominate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The Transport Web Binds the Union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Transportation revolution</a:t>
            </a:r>
            <a:r>
              <a:rPr lang="en-US" b="1" dirty="0">
                <a:latin typeface="Calibri" charset="0"/>
                <a:ea typeface="MS PGothic" charset="0"/>
              </a:rPr>
              <a:t>:</a:t>
            </a: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Stimulated by desire of East to tap West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Western rivers drained southward to cotton belt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Steamboats reversed flow by bringing finished goods to West and helped bind West and South together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Three decades before Civil War, canals and railroads from East tied seaboard with blossoming heartland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Impressive grid of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internal improvements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established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By 1860, a truly continental economy had emerged</a:t>
            </a:r>
          </a:p>
          <a:p>
            <a:pPr lvl="3" eaLnBrk="1" hangingPunct="1"/>
            <a:endParaRPr lang="en-US" dirty="0">
              <a:latin typeface="Calibri" charset="0"/>
              <a:ea typeface="MS PGothic" charset="0"/>
            </a:endParaRPr>
          </a:p>
          <a:p>
            <a:pPr lvl="3"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Calibri" charset="0"/>
                <a:ea typeface="MS PGothic" charset="0"/>
              </a:rPr>
              <a:t>Transportation Web Binds the 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Union</a:t>
            </a:r>
            <a:endParaRPr lang="en-US" sz="3600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525963"/>
          </a:xfrm>
        </p:spPr>
        <p:txBody>
          <a:bodyPr/>
          <a:lstStyle/>
          <a:p>
            <a:pPr lvl="3"/>
            <a:r>
              <a:rPr lang="en-US" dirty="0">
                <a:latin typeface="Calibri" charset="0"/>
                <a:ea typeface="MS PGothic" charset="0"/>
              </a:rPr>
              <a:t>Division of labor applied on a national level</a:t>
            </a:r>
          </a:p>
          <a:p>
            <a:pPr lvl="3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Each region specialized in particular type of economic activity</a:t>
            </a:r>
          </a:p>
          <a:p>
            <a:pPr lvl="4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South raised cotton</a:t>
            </a:r>
          </a:p>
          <a:p>
            <a:pPr lvl="4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West grew grain and livestock</a:t>
            </a:r>
          </a:p>
          <a:p>
            <a:pPr lvl="4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East made machines and 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textiles</a:t>
            </a:r>
          </a:p>
          <a:p>
            <a:pPr lvl="4"/>
            <a:endParaRPr lang="en-US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Economic pattern had fateful political and military implications: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Many southerners regarded Mississippi as a chain linking upper valley states to southern Cotton Kingdom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They believed some or all of these states would secede with them or be strangled</a:t>
            </a:r>
          </a:p>
          <a:p>
            <a:pPr lvl="4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Calibri" charset="0"/>
                <a:ea typeface="MS PGothic" charset="0"/>
              </a:rPr>
              <a:t>Transportation Web Binds the 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Union</a:t>
            </a:r>
            <a:endParaRPr lang="en-US" sz="3600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63"/>
          </a:xfrm>
        </p:spPr>
        <p:txBody>
          <a:bodyPr/>
          <a:lstStyle/>
          <a:p>
            <a:pPr lvl="3"/>
            <a:r>
              <a:rPr lang="en-US" dirty="0">
                <a:latin typeface="Calibri" charset="0"/>
                <a:ea typeface="MS PGothic" charset="0"/>
              </a:rPr>
              <a:t>They overlooked man-made links that bound upper Mississippi Valley to East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Southern rebels would not only have to</a:t>
            </a:r>
          </a:p>
          <a:p>
            <a:pPr lvl="4"/>
            <a:r>
              <a:rPr lang="en-US" dirty="0">
                <a:latin typeface="Calibri" charset="0"/>
                <a:ea typeface="MS PGothic" charset="0"/>
              </a:rPr>
              <a:t>fight Northern armies</a:t>
            </a:r>
          </a:p>
          <a:p>
            <a:pPr lvl="4"/>
            <a:r>
              <a:rPr lang="en-US" dirty="0">
                <a:latin typeface="Calibri" charset="0"/>
                <a:ea typeface="MS PGothic" charset="0"/>
              </a:rPr>
              <a:t>Also tight bonds of interdependent continental economy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Economically, two northerly sections were conjoined twins</a:t>
            </a:r>
          </a:p>
          <a:p>
            <a:pPr lvl="4"/>
            <a:endParaRPr lang="en-US" dirty="0">
              <a:latin typeface="Calibri" charset="0"/>
              <a:ea typeface="MS PGothic" charset="0"/>
            </a:endParaRPr>
          </a:p>
          <a:p>
            <a:pPr lvl="3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457200" y="3668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Market Revolution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8363"/>
          </a:xfrm>
        </p:spPr>
        <p:txBody>
          <a:bodyPr/>
          <a:lstStyle/>
          <a:p>
            <a:pPr lvl="1" eaLnBrk="1" hangingPunct="1"/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Market Revolution: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Transformed subsistence economy of scattered farms and tiny workshops into national network of industry and commerce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lvl="2" eaLnBrk="1" hangingPunct="1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lvl="2" eaLnBrk="1" hangingPunct="1"/>
            <a:r>
              <a:rPr lang="en-US" dirty="0" smtClean="0">
                <a:latin typeface="Calibri" charset="0"/>
                <a:ea typeface="MS PGothic" charset="0"/>
              </a:rPr>
              <a:t>Greater </a:t>
            </a:r>
            <a:r>
              <a:rPr lang="en-US" dirty="0">
                <a:latin typeface="Calibri" charset="0"/>
                <a:ea typeface="MS PGothic" charset="0"/>
              </a:rPr>
              <a:t>mechanization and robust market-oriented economy raised new legal questions: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How tightly should patents protect inventions?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Should government regulate monopolies?</a:t>
            </a:r>
          </a:p>
          <a:p>
            <a:pPr lvl="3" eaLnBrk="1" hangingPunct="1"/>
            <a:r>
              <a:rPr lang="en-US" dirty="0">
                <a:latin typeface="Calibri" charset="0"/>
                <a:ea typeface="MS PGothic" charset="0"/>
              </a:rPr>
              <a:t>Who should own technologies and networks</a:t>
            </a:r>
            <a:r>
              <a:rPr lang="en-US" dirty="0" smtClean="0">
                <a:latin typeface="Calibri" charset="0"/>
                <a:ea typeface="MS PGothic" charset="0"/>
              </a:rPr>
              <a:t>?</a:t>
            </a:r>
          </a:p>
          <a:p>
            <a:pPr lvl="3" eaLnBrk="1" hangingPunct="1"/>
            <a:endParaRPr lang="en-US" dirty="0">
              <a:latin typeface="Calibri" charset="0"/>
              <a:ea typeface="MS PGothic" charset="0"/>
            </a:endParaRPr>
          </a:p>
          <a:p>
            <a:pPr lvl="2" eaLnBrk="1" hangingPunct="1"/>
            <a:r>
              <a:rPr lang="en-US" dirty="0">
                <a:latin typeface="Calibri" charset="0"/>
                <a:ea typeface="MS PGothic" charset="0"/>
              </a:rPr>
              <a:t>Chief Justice John Marshall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Court protected contract rights by requiring states to grant irrevocable charters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31800"/>
            <a:ext cx="86360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14-5 p305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Market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Revolution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Monopolies easily developed and new companies found it difficult to break into markets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Chief Justice Roger Taney argued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rights of the community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outweighed exclusive corporate rights: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His decision encouraged greater competition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So did passage of more liberal state incorporation </a:t>
            </a:r>
            <a:r>
              <a:rPr lang="en-US" dirty="0" smtClean="0">
                <a:latin typeface="Calibri" charset="0"/>
                <a:ea typeface="MS PGothic" charset="0"/>
              </a:rPr>
              <a:t>laws</a:t>
            </a:r>
          </a:p>
          <a:p>
            <a:pPr lvl="3"/>
            <a:endParaRPr lang="en-US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Self-sufficient households of earlier were transformed:</a:t>
            </a:r>
          </a:p>
          <a:p>
            <a:pPr lvl="3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Now families scattered to work for wages in factories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Or planted just a few crops for sale at market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Used money to buy goods made by strangers in far-off factories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Market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Revolution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dirty="0">
                <a:latin typeface="Calibri" charset="0"/>
                <a:ea typeface="MS PGothic" charset="0"/>
              </a:rPr>
              <a:t>Store-bought products replaced homemade products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Changed division of labor and status in household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Traditional women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work rendered superfluous and devalued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Home grew into place of refuge from world of work that increasingly became special and separate sphere of </a:t>
            </a:r>
            <a:r>
              <a:rPr lang="en-US" dirty="0" smtClean="0">
                <a:latin typeface="Calibri" charset="0"/>
                <a:ea typeface="MS PGothic" charset="0"/>
              </a:rPr>
              <a:t>women</a:t>
            </a:r>
          </a:p>
          <a:p>
            <a:pPr lvl="3"/>
            <a:endParaRPr lang="en-US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Revolutionary advances in manufacturing and transportation brought increased prosperity:</a:t>
            </a:r>
          </a:p>
          <a:p>
            <a:pPr lvl="3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Widened gulf between rich and 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  <a:ea typeface="MS PGothic" charset="0"/>
              </a:rPr>
              <a:t>poor</a:t>
            </a:r>
            <a:endParaRPr lang="en-US" dirty="0">
              <a:solidFill>
                <a:schemeClr val="accent1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Market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Revolution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Cities bred greatest extremes of economic inequality: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Unskilled workers fared worst;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drifted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from city to city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These workers accounted for up to ½ the population of new   industrial centers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Were forgotten men and women of American </a:t>
            </a:r>
            <a:r>
              <a:rPr lang="en-US" dirty="0" smtClean="0">
                <a:latin typeface="Calibri" charset="0"/>
                <a:ea typeface="MS PGothic" charset="0"/>
              </a:rPr>
              <a:t>history</a:t>
            </a:r>
          </a:p>
          <a:p>
            <a:pPr lvl="3"/>
            <a:endParaRPr lang="en-US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Many myths about </a:t>
            </a:r>
            <a:r>
              <a:rPr lang="ja-JP" alt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1"/>
                </a:solidFill>
                <a:latin typeface="Calibri" charset="0"/>
                <a:ea typeface="MS PGothic" charset="0"/>
              </a:rPr>
              <a:t>social mobility:</a:t>
            </a:r>
            <a:r>
              <a:rPr lang="ja-JP" altLang="en-US" dirty="0" smtClean="0">
                <a:solidFill>
                  <a:schemeClr val="accent1"/>
                </a:solidFill>
                <a:latin typeface="Calibri" charset="0"/>
                <a:ea typeface="MS PGothic" charset="0"/>
              </a:rPr>
              <a:t>”</a:t>
            </a:r>
            <a:endParaRPr lang="en-US" altLang="ja-JP" dirty="0">
              <a:solidFill>
                <a:schemeClr val="accent1"/>
              </a:solidFill>
              <a:latin typeface="Calibri" charset="0"/>
              <a:ea typeface="MS PGothic" charset="0"/>
            </a:endParaRPr>
          </a:p>
          <a:p>
            <a:pPr lvl="3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Mobility did exist in industrializing America</a:t>
            </a:r>
          </a:p>
          <a:p>
            <a:pPr lvl="3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Rags-to riches success stories relatively few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American did provide more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opportunity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than elsewhere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Millions of immigrants headed for New World shores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General prosperity defused potential class conflict</a:t>
            </a:r>
          </a:p>
          <a:p>
            <a:pPr lvl="3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736600"/>
            <a:ext cx="8636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54000"/>
            <a:ext cx="7886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p306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2"/>
          <p:cNvSpPr txBox="1">
            <a:spLocks noChangeArrowheads="1"/>
          </p:cNvSpPr>
          <p:nvPr/>
        </p:nvSpPr>
        <p:spPr bwMode="auto">
          <a:xfrm>
            <a:off x="8616950" y="66040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p305</a:t>
            </a:r>
          </a:p>
        </p:txBody>
      </p:sp>
      <p:pic>
        <p:nvPicPr>
          <p:cNvPr id="142339" name="Picture 1" descr="screenshot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153400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Women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the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Economy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525963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Factory jobs still unusual for women: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Few opportunities to be economically self-supporting (mainly nursing, domestic services, and teaching)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Teaching profession became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feminized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as men left for other opportunities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Women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the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Economy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Other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opportunities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in household service: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One white family in ten employed poor white, immigrant, or black women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10% of white women worked outside home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20% of all women employed at some time before marriage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Vast majority of working women single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Upon marriage, left job to become wives and mothers, without wages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</a:t>
            </a:r>
            <a:br>
              <a:rPr lang="en-US" dirty="0" smtClean="0"/>
            </a:br>
            <a:r>
              <a:rPr lang="en-US" dirty="0" smtClean="0"/>
              <a:t>“Cult of Domesticity”?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Women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the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Economy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Cult of domesticity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Widespread cultural creed that glorified  customary functions of homemaker</a:t>
            </a:r>
          </a:p>
          <a:p>
            <a:pPr lvl="1"/>
            <a:r>
              <a:rPr lang="en-US" dirty="0" smtClean="0">
                <a:latin typeface="Calibri" charset="0"/>
                <a:ea typeface="MS PGothic" charset="0"/>
              </a:rPr>
              <a:t>Women</a:t>
            </a:r>
            <a:r>
              <a:rPr lang="fr-FR" altLang="ja-JP" dirty="0" smtClean="0">
                <a:latin typeface="Calibri" charset="0"/>
                <a:ea typeface="MS PGothic" charset="0"/>
              </a:rPr>
              <a:t>'</a:t>
            </a:r>
            <a:r>
              <a:rPr lang="en-US" dirty="0" smtClean="0">
                <a:latin typeface="Calibri" charset="0"/>
                <a:ea typeface="MS PGothic" charset="0"/>
              </a:rPr>
              <a:t>s </a:t>
            </a:r>
            <a:r>
              <a:rPr lang="en-US" dirty="0">
                <a:latin typeface="Calibri" charset="0"/>
                <a:ea typeface="MS PGothic" charset="0"/>
              </a:rPr>
              <a:t>changing roles: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Industrial Revolution changed life in home of nineteenth-century: traditional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women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altLang="ja-JP" dirty="0">
                <a:latin typeface="Calibri" charset="0"/>
                <a:ea typeface="MS PGothic" charset="0"/>
              </a:rPr>
              <a:t>s sphere</a:t>
            </a:r>
            <a:r>
              <a:rPr lang="ja-JP" altLang="en-US" dirty="0" smtClean="0">
                <a:latin typeface="Calibri" charset="0"/>
                <a:ea typeface="MS PGothic" charset="0"/>
              </a:rPr>
              <a:t>”</a:t>
            </a:r>
            <a:endParaRPr lang="en-US" altLang="ja-JP" dirty="0" smtClean="0">
              <a:latin typeface="Calibri" charset="0"/>
              <a:ea typeface="MS PGothic" charset="0"/>
            </a:endParaRPr>
          </a:p>
          <a:p>
            <a:pPr lvl="2"/>
            <a:r>
              <a:rPr lang="en-US" b="1" dirty="0">
                <a:latin typeface="Calibri" charset="0"/>
                <a:ea typeface="MS PGothic" charset="0"/>
              </a:rPr>
              <a:t>Love, not parental </a:t>
            </a:r>
            <a:r>
              <a:rPr lang="ja-JP" altLang="en-US" b="1" dirty="0">
                <a:latin typeface="Calibri" charset="0"/>
                <a:ea typeface="MS PGothic" charset="0"/>
              </a:rPr>
              <a:t>“</a:t>
            </a:r>
            <a:r>
              <a:rPr lang="en-US" altLang="ja-JP" b="1" dirty="0">
                <a:latin typeface="Calibri" charset="0"/>
                <a:ea typeface="MS PGothic" charset="0"/>
              </a:rPr>
              <a:t>arrangement</a:t>
            </a:r>
            <a:r>
              <a:rPr lang="ja-JP" altLang="en-US" b="1" dirty="0">
                <a:latin typeface="Calibri" charset="0"/>
                <a:ea typeface="MS PGothic" charset="0"/>
              </a:rPr>
              <a:t>”</a:t>
            </a:r>
            <a:r>
              <a:rPr lang="en-US" altLang="ja-JP" b="1" dirty="0">
                <a:latin typeface="Calibri" charset="0"/>
                <a:ea typeface="MS PGothic" charset="0"/>
              </a:rPr>
              <a:t> determined choice of spouse—yet parents retained power of </a:t>
            </a:r>
            <a:r>
              <a:rPr lang="en-US" altLang="ja-JP" b="1" dirty="0" smtClean="0">
                <a:latin typeface="Calibri" charset="0"/>
                <a:ea typeface="MS PGothic" charset="0"/>
              </a:rPr>
              <a:t>veto</a:t>
            </a:r>
          </a:p>
          <a:p>
            <a:pPr lvl="2"/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Families grew smaller</a:t>
            </a:r>
          </a:p>
          <a:p>
            <a:pPr lvl="2"/>
            <a:endParaRPr lang="en-US" altLang="ja-JP" b="1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lvl="2"/>
            <a:endParaRPr lang="en-US" altLang="ja-JP" b="1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lvl="2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54000"/>
            <a:ext cx="4610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rris" id="{9DED98AE-3D14-1446-8B33-C4C599554902}" vid="{FE49D284-0108-AE4C-9961-27762E9EAC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</Template>
  <TotalTime>3178</TotalTime>
  <Words>2402</Words>
  <Application>Microsoft Macintosh PowerPoint</Application>
  <PresentationFormat>On-screen Show (4:3)</PresentationFormat>
  <Paragraphs>281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Calisto MT</vt:lpstr>
      <vt:lpstr>MS PGothic</vt:lpstr>
      <vt:lpstr>ＭＳ Ｐゴシック</vt:lpstr>
      <vt:lpstr>Arial</vt:lpstr>
      <vt:lpstr>Harris</vt:lpstr>
      <vt:lpstr>PowerPoint Presentation</vt:lpstr>
      <vt:lpstr>PowerPoint Presentation</vt:lpstr>
      <vt:lpstr>PowerPoint Presentation</vt:lpstr>
      <vt:lpstr>PowerPoint Presentation</vt:lpstr>
      <vt:lpstr>Women and the Economy</vt:lpstr>
      <vt:lpstr>Women and the Economy</vt:lpstr>
      <vt:lpstr>What was the  “Cult of Domesticity”?</vt:lpstr>
      <vt:lpstr>Women and the Economy</vt:lpstr>
      <vt:lpstr>PowerPoint Presentation</vt:lpstr>
      <vt:lpstr>Western Farmers Reap a Revolution in the Fields</vt:lpstr>
      <vt:lpstr>Western Farmers Reap a Revolution in the Fields</vt:lpstr>
      <vt:lpstr>PowerPoint Presentation</vt:lpstr>
      <vt:lpstr>Western Farmers Reap a Revolution in the Fields</vt:lpstr>
      <vt:lpstr>PowerPoint Presentation</vt:lpstr>
      <vt:lpstr>Highways and Steamboats</vt:lpstr>
      <vt:lpstr>Highways and Steamboats</vt:lpstr>
      <vt:lpstr>Highways and Steamboats</vt:lpstr>
      <vt:lpstr>PowerPoint Presentation</vt:lpstr>
      <vt:lpstr>“Clinton's Big Ditch” in New York</vt:lpstr>
      <vt:lpstr>PowerPoint Presentation</vt:lpstr>
      <vt:lpstr>“Clinton's Big Ditch” in New York</vt:lpstr>
      <vt:lpstr>The Iron Horse</vt:lpstr>
      <vt:lpstr>The Iron Horse</vt:lpstr>
      <vt:lpstr>PowerPoint Presentation</vt:lpstr>
      <vt:lpstr>PowerPoint Presentation</vt:lpstr>
      <vt:lpstr>Cables, Clippers, and Pony Riders</vt:lpstr>
      <vt:lpstr>PowerPoint Presentation</vt:lpstr>
      <vt:lpstr>Cables, Clippers, and Pony Riders</vt:lpstr>
      <vt:lpstr>PowerPoint Presentation</vt:lpstr>
      <vt:lpstr>Cables, Clippers, and Pony Riders</vt:lpstr>
      <vt:lpstr>The Transport Web Binds the Union</vt:lpstr>
      <vt:lpstr>The Transportation Web Binds the Union</vt:lpstr>
      <vt:lpstr>The Transportation Web Binds the Union</vt:lpstr>
      <vt:lpstr>The Market Revolution</vt:lpstr>
      <vt:lpstr>The Market Revolution</vt:lpstr>
      <vt:lpstr>PowerPoint Presentation</vt:lpstr>
      <vt:lpstr>The Market Revolution</vt:lpstr>
      <vt:lpstr>The Market Revolution</vt:lpstr>
      <vt:lpstr>The Market Revolution</vt:lpstr>
      <vt:lpstr>PowerPoint Presentation</vt:lpstr>
      <vt:lpstr>PowerPoint Presentation</vt:lpstr>
    </vt:vector>
  </TitlesOfParts>
  <Company>Cengage Learning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 User</dc:creator>
  <cp:lastModifiedBy>Gail Harris</cp:lastModifiedBy>
  <cp:revision>187</cp:revision>
  <dcterms:created xsi:type="dcterms:W3CDTF">2012-01-05T19:45:13Z</dcterms:created>
  <dcterms:modified xsi:type="dcterms:W3CDTF">2016-10-19T19:25:49Z</dcterms:modified>
</cp:coreProperties>
</file>