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62"/>
  </p:notesMasterIdLst>
  <p:sldIdLst>
    <p:sldId id="405" r:id="rId2"/>
    <p:sldId id="256" r:id="rId3"/>
    <p:sldId id="372" r:id="rId4"/>
    <p:sldId id="306" r:id="rId5"/>
    <p:sldId id="257" r:id="rId6"/>
    <p:sldId id="309" r:id="rId7"/>
    <p:sldId id="258" r:id="rId8"/>
    <p:sldId id="374" r:id="rId9"/>
    <p:sldId id="310" r:id="rId10"/>
    <p:sldId id="311" r:id="rId11"/>
    <p:sldId id="312" r:id="rId12"/>
    <p:sldId id="375" r:id="rId13"/>
    <p:sldId id="313" r:id="rId14"/>
    <p:sldId id="259" r:id="rId15"/>
    <p:sldId id="314" r:id="rId16"/>
    <p:sldId id="406" r:id="rId17"/>
    <p:sldId id="315" r:id="rId18"/>
    <p:sldId id="316" r:id="rId19"/>
    <p:sldId id="410" r:id="rId20"/>
    <p:sldId id="377" r:id="rId21"/>
    <p:sldId id="378" r:id="rId22"/>
    <p:sldId id="260" r:id="rId23"/>
    <p:sldId id="317" r:id="rId24"/>
    <p:sldId id="318" r:id="rId25"/>
    <p:sldId id="380" r:id="rId26"/>
    <p:sldId id="381" r:id="rId27"/>
    <p:sldId id="319" r:id="rId28"/>
    <p:sldId id="379" r:id="rId29"/>
    <p:sldId id="261" r:id="rId30"/>
    <p:sldId id="320" r:id="rId31"/>
    <p:sldId id="321" r:id="rId32"/>
    <p:sldId id="322" r:id="rId33"/>
    <p:sldId id="323" r:id="rId34"/>
    <p:sldId id="409" r:id="rId35"/>
    <p:sldId id="262" r:id="rId36"/>
    <p:sldId id="324" r:id="rId37"/>
    <p:sldId id="263" r:id="rId38"/>
    <p:sldId id="387" r:id="rId39"/>
    <p:sldId id="388" r:id="rId40"/>
    <p:sldId id="325" r:id="rId41"/>
    <p:sldId id="326" r:id="rId42"/>
    <p:sldId id="327" r:id="rId43"/>
    <p:sldId id="264" r:id="rId44"/>
    <p:sldId id="329" r:id="rId45"/>
    <p:sldId id="330" r:id="rId46"/>
    <p:sldId id="331" r:id="rId47"/>
    <p:sldId id="332" r:id="rId48"/>
    <p:sldId id="333" r:id="rId49"/>
    <p:sldId id="265" r:id="rId50"/>
    <p:sldId id="390" r:id="rId51"/>
    <p:sldId id="391" r:id="rId52"/>
    <p:sldId id="334" r:id="rId53"/>
    <p:sldId id="335" r:id="rId54"/>
    <p:sldId id="336" r:id="rId55"/>
    <p:sldId id="337" r:id="rId56"/>
    <p:sldId id="338" r:id="rId57"/>
    <p:sldId id="339" r:id="rId58"/>
    <p:sldId id="392" r:id="rId59"/>
    <p:sldId id="266" r:id="rId60"/>
    <p:sldId id="340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4842" autoAdjust="0"/>
  </p:normalViewPr>
  <p:slideViewPr>
    <p:cSldViewPr>
      <p:cViewPr>
        <p:scale>
          <a:sx n="113" d="100"/>
          <a:sy n="113" d="100"/>
        </p:scale>
        <p:origin x="136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748723-D58E-DC45-97B3-B469FBF97214}" type="datetimeFigureOut">
              <a:rPr lang="en-US"/>
              <a:pPr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BFE8BC-E8C5-A34C-A85E-6108374AB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7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Map 14.1 </a:t>
            </a:r>
            <a:r>
              <a:rPr lang="en-US" b="1">
                <a:latin typeface="Calibri" charset="0"/>
                <a:ea typeface="MS PGothic" charset="0"/>
              </a:rPr>
              <a:t>Westward Movement of Center of Population, 1790–2010 </a:t>
            </a:r>
            <a:r>
              <a:rPr lang="en-US">
                <a:latin typeface="Calibri" charset="0"/>
                <a:ea typeface="MS PGothic" charset="0"/>
              </a:rPr>
              <a:t>The triangles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indicate the points at which a map of the United States weighted for the population of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the country in a given year would balance. Note the remarkable equilibrium of the north south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pull from 1790 to about 1940, and the strong spurt west and south thereafter.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1980 census revealed that the nation’s center of population had at last moved west of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Mississippi River. The map also shows the slowing of the westward movement between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1890 and 1940—the period of heaviest immigration from Europe, which ended up mainly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in East Coast cities. © 2016 Cengage Learning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AEA88A6-CB2A-8646-BDEE-76B8DF296F64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0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The Growth in Cotton Production and Consumption </a:t>
            </a:r>
            <a:r>
              <a:rPr lang="en-US">
                <a:latin typeface="Calibri" charset="0"/>
                <a:ea typeface="MS PGothic" charset="0"/>
              </a:rPr>
              <a:t>Whitney’s gin (left) made possible the mass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cultivation of upland, or short-stable, cotton, which was unprofitable to raise when its seeds had to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be laboriously removed by hand. As cotton production pushed farther south and west, taking slavery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with it, it provisioned a growing northern textile industry. Calico, or patterned cotton cloth, was hand produced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by wood-block printing with colored dyes, as shown here at right. The availability of plentiful,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cheap cloth vastly expanded women’s wardrobes.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1DA9711-995F-5F42-AB8A-26554A5FDA21}" type="slidenum">
              <a:rPr lang="en-US">
                <a:latin typeface="Calibri" charset="0"/>
              </a:rPr>
              <a:pPr/>
              <a:t>39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Coexistence of the Craftsman’s Shop and the Factory, 1860 </a:t>
            </a:r>
            <a:r>
              <a:rPr lang="en-US">
                <a:latin typeface="Calibri" charset="0"/>
                <a:ea typeface="MS PGothic" charset="0"/>
              </a:rPr>
              <a:t>These two images recorded workers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laboring in very different kinds of work places in the same year. The painting, “The Wheelwright’s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Shop,” by Edwin Tryon Billings (right), captures the survival of a small-scale, intimate shop producing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hand-made wheels for carts and carriages. The daguerreotype (left) shows an operator working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Lock Frame Jigging Machine in Samuel Colt’s state-of-the-art Hartford, Connecticut, gun factory. As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different as they were, both jobs required skill and focus.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6C01FD-9948-F24A-A4F3-21630B358075}" type="slidenum">
              <a:rPr lang="en-US">
                <a:latin typeface="Calibri" charset="0"/>
              </a:rPr>
              <a:pPr/>
              <a:t>50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0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Coexistence of the Craftsman’s Shop and the Factory, 1860 </a:t>
            </a:r>
            <a:r>
              <a:rPr lang="en-US">
                <a:latin typeface="Calibri" charset="0"/>
                <a:ea typeface="MS PGothic" charset="0"/>
              </a:rPr>
              <a:t>These two images recorded workers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laboring in very different kinds of work places in the same year. The painting, “The Wheelwright’s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Shop,” by Edwin Tryon Billings (right), captures the survival of a small-scale, intimate shop producing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hand-made wheels for carts and carriages. The daguerreotype (left) shows an operator working the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Lock Frame Jigging Machine in Samuel Colt’s state-of-the-art Hartford, Connecticut, gun factory. As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different as they were, both jobs required skill and focus.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E7AD3CF-73DE-D74F-B7FF-A326DB33B01F}" type="slidenum">
              <a:rPr lang="en-US">
                <a:latin typeface="Calibri" charset="0"/>
              </a:rPr>
              <a:pPr/>
              <a:t>51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6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CF92722-EECD-4440-82A1-FA260260121A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0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0289224-12E7-6E43-A8CE-F88AAB12A6FD}" type="slidenum">
              <a:rPr lang="en-US">
                <a:latin typeface="Calibri" charset="0"/>
              </a:rPr>
              <a:pPr/>
              <a:t>58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6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Figure 14.1 </a:t>
            </a:r>
            <a:r>
              <a:rPr lang="en-US" b="1">
                <a:latin typeface="Calibri" charset="0"/>
                <a:ea typeface="MS PGothic" charset="0"/>
              </a:rPr>
              <a:t>Population Increase, Including Slaves and Indians, 1790–1860 </a:t>
            </a:r>
            <a:r>
              <a:rPr lang="en-US">
                <a:latin typeface="Calibri" charset="0"/>
                <a:ea typeface="MS PGothic" charset="0"/>
              </a:rPr>
              <a:t>Increasing European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immigration and the closing of the slave trade gradually “whitened” the population beginning in 1820.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This trend continued into the early twentieth century. © 2016 Cengage Learning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905B373-580B-E740-8E0C-B308FB38F7E6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0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C863F18-0925-4740-BBB9-8467F4540A6C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2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Outward Bound, the Quay at Dublin, 1854 </a:t>
            </a:r>
            <a:r>
              <a:rPr lang="en-US">
                <a:latin typeface="Calibri" charset="0"/>
                <a:ea typeface="MS PGothic" charset="0"/>
              </a:rPr>
              <a:t>Thousands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fled famine in Ireland by coming to America in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the 1840s and 1850s.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B38738F-DD34-A249-B461-7D49D883079D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St. Patrick’s Day Parade in America, Union Square, ca. 1870 </a:t>
            </a:r>
            <a:r>
              <a:rPr lang="en-US">
                <a:latin typeface="Calibri" charset="0"/>
                <a:ea typeface="MS PGothic" charset="0"/>
              </a:rPr>
              <a:t>This painting shows a St. Patrick’s Day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parade in New York City. The religious festival was celebrated with greater fanfare in America than in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Ireland itself, as Irish immigrants used it to boost their ethnic solidarity and assert their distinctive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identity in their adopted country.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797BCEB-E1EA-4E44-AD7C-83D27FB02110}" type="slidenum">
              <a:rPr lang="en-US">
                <a:latin typeface="Calibri" charset="0"/>
              </a:rPr>
              <a:pPr/>
              <a:t>21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</a:rPr>
              <a:t>“Little Germany” </a:t>
            </a:r>
            <a:r>
              <a:rPr lang="en-US">
                <a:latin typeface="Calibri" charset="0"/>
                <a:ea typeface="MS PGothic" charset="0"/>
              </a:rPr>
              <a:t>Cincinnati’s “Over-the-Rhine” district in 1887.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535988-4E83-844D-83FF-9C512A3F3192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4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Marriage Plate, Bucks County, Pennsylvania, ca.</a:t>
            </a:r>
          </a:p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1806 </a:t>
            </a:r>
            <a:r>
              <a:rPr lang="en-US">
                <a:latin typeface="Calibri" charset="0"/>
                <a:ea typeface="MS PGothic" charset="0"/>
              </a:rPr>
              <a:t>The Germans who settled the “Pennsylvania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Dutch” communities in the eighteenth century preserved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ancient traditions of handicraft and art, as exemplified by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this whimsical “marriage plate” made by a sixteen-year old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potter named John Leidy. The inscription reads,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“Rather would I single live than the wife the breeches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[trousers] give.”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1895-78 John Leidy I, Dish, 1797, Philadelphia Museum of Art: Gift of A.C. Harrison, 1895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4E1AB1F-B7DC-BA45-BA1B-C1BA5FACFCE5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0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Crooked Voting </a:t>
            </a:r>
            <a:r>
              <a:rPr lang="en-US">
                <a:latin typeface="Calibri" charset="0"/>
                <a:ea typeface="MS PGothic" charset="0"/>
              </a:rPr>
              <a:t>A bitter “nativist” cartoon charging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Irish and German immigrants with “stealing” elections.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E353276-5EDB-064E-BFE0-99272F820D94}" type="slidenum">
              <a:rPr lang="en-US">
                <a:latin typeface="Calibri" charset="0"/>
              </a:rPr>
              <a:pPr/>
              <a:t>28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1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alibri" charset="0"/>
                <a:ea typeface="MS PGothic" charset="0"/>
              </a:rPr>
              <a:t>The Growth in Cotton Production and Consumption </a:t>
            </a:r>
            <a:r>
              <a:rPr lang="en-US">
                <a:latin typeface="Calibri" charset="0"/>
                <a:ea typeface="MS PGothic" charset="0"/>
              </a:rPr>
              <a:t>Whitney’s gin (left) made possible the mass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cultivation of upland, or short-stable, cotton, which was unprofitable to raise when its seeds had to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be laboriously removed by hand. As cotton production pushed farther south and west, taking slavery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with it, it provisioned a growing northern textile industry. Calico, or patterned cotton cloth, was hand produced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by wood-block printing with colored dyes, as shown here at right. The availability of plentiful,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cheap cloth vastly expanded women’s wardrobes.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CB1988-5879-2343-9FAF-A14ACBC4B014}" type="slidenum">
              <a:rPr lang="en-US">
                <a:latin typeface="Calibri" charset="0"/>
              </a:rPr>
              <a:pPr/>
              <a:t>38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C7001-EAB4-7749-8F20-ECF3305B5577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969C8-1BC1-9E4F-9376-06E78697EE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ceng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4413"/>
            <a:ext cx="1135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0"/>
            <a:ext cx="9151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Expbann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6459538"/>
            <a:ext cx="91519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9781305075900lore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92588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8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17D05-2F2A-2643-9FC6-699068F02DC8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BC968-6D07-5C47-90D9-536839CA8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7F412-15E4-7243-B28F-C871315625F2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F68DB-7F07-3244-B257-C79CC034A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EDE18-8DC4-724F-8A28-AB70272A16D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45611-9A5A-C745-BAA6-DAD500255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639E9-3993-7843-AD51-564567B79088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BF187-75F1-B04A-A19A-181EB4DA6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E24F-865A-9E40-8BE0-3C7D312E48E7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94C68-CF25-7646-A908-05232D5C2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1D051-C1D2-BD49-A735-9FF6B8882550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B0E5A-ED15-934D-9DB6-697D66E85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00B0-8570-2045-B9E4-7794636FDDB4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63102-0D31-5748-BBBE-73B5E0D2C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73D23-9A55-A84A-A48F-35FD717FD1CA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82414-9CD9-A645-BD8D-F662CEA67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7598B-AA15-7D40-B955-22DDE2A8EB77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9ABD8-18E2-3649-B562-D2AB5F67D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CA54-E651-5448-8E35-1B54C8392A4A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ED998-FB59-C747-B3A2-C872E6C88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92947-9E04-6C47-8576-84D97DBA735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BF2BB-002B-5B45-8982-D2FFD927C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ACCEDE18-8DC4-724F-8A28-AB70272A16DE}" type="datetimeFigureOut">
              <a:rPr lang="en-US" smtClean="0"/>
              <a:pPr/>
              <a:t>10/19/16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845611-9A5A-C745-BAA6-DAD5002551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Expbann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8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255160"/>
            <a:ext cx="3517016" cy="4525963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533400"/>
            <a:ext cx="434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Chapter 14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76300" y="1752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Forging the National Economy, 1790–1860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March of the Millions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Over-rapid urbanization brought undesirable by-products: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Smelly slums, inadequate policing, impure water, foul sewage, ravenous rats, and improper garbage disposal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Boston (1823) pioneered sewer system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New York (1842) abandoned wells and cisterns for piped-in water supply</a:t>
            </a:r>
            <a:r>
              <a:rPr lang="en-US" dirty="0">
                <a:latin typeface="Calibri" charset="0"/>
                <a:ea typeface="MS PGothic" charset="0"/>
              </a:rPr>
              <a:t>, thus eliminating breeding place for disease-carrying mosquitoes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March of the Millions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High birthrate accounted for biggest increase in population, but immigration also helped: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By 1830s immigration was 60,000 a year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Influx tripled in 1840s and then quadrupled in the 1850s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During 1840s and 1850s, &gt;1.5 million Irish, and nearly as many Germans 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came</a:t>
            </a:r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2100"/>
            <a:ext cx="8636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826375" y="6604000"/>
            <a:ext cx="131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Table 14-1 p281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March of the Millions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Why did they come?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Because Europe seemed to be running out of room, had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surplus people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altLang="ja-JP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Majority headed for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land of freedom and opportunity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altLang="ja-JP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New transoceanic steamships allowed immigrants to move speedily and cheaply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United States received far more diverse array of immigrants than other countries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U.S.A. received immigrants from dozens of different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Emerald Isle Moves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West: Irish Immigration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Ireland was devastated in mid-1840s: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2 million died as result of potato famine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Tens of thousands fled Land of Famine for Land of Plenty in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Black Forties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Ireland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great export has been </a:t>
            </a:r>
            <a:r>
              <a:rPr lang="en-US" dirty="0" smtClean="0">
                <a:latin typeface="Calibri" charset="0"/>
                <a:ea typeface="MS PGothic" charset="0"/>
              </a:rPr>
              <a:t>population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652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Emerald Isle Moves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West:  Irish Immigration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067800" cy="4678363"/>
          </a:xfrm>
        </p:spPr>
        <p:txBody>
          <a:bodyPr/>
          <a:lstStyle/>
          <a:p>
            <a:pPr lvl="1"/>
            <a:r>
              <a:rPr lang="en-US" sz="3200" dirty="0">
                <a:latin typeface="Calibri" charset="0"/>
                <a:ea typeface="MS PGothic" charset="0"/>
              </a:rPr>
              <a:t>Many swarmed into seaboard cities (e.g., Boston</a:t>
            </a:r>
            <a:r>
              <a:rPr lang="en-US" sz="3200" dirty="0" smtClean="0">
                <a:latin typeface="Calibri" charset="0"/>
                <a:ea typeface="MS PGothic" charset="0"/>
              </a:rPr>
              <a:t>)</a:t>
            </a:r>
          </a:p>
          <a:p>
            <a:pPr lvl="2"/>
            <a:r>
              <a:rPr lang="en-US" sz="2800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New </a:t>
            </a:r>
            <a:r>
              <a:rPr lang="en-US" sz="28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York City became largest Irish city in world</a:t>
            </a:r>
          </a:p>
          <a:p>
            <a:pPr lvl="2"/>
            <a:r>
              <a:rPr lang="en-US" sz="2800" dirty="0">
                <a:latin typeface="Calibri" charset="0"/>
                <a:ea typeface="MS PGothic" charset="0"/>
              </a:rPr>
              <a:t>Irish did not receive red-carpet treatment</a:t>
            </a:r>
          </a:p>
          <a:p>
            <a:pPr lvl="2"/>
            <a:r>
              <a:rPr lang="en-US" sz="2800" dirty="0">
                <a:latin typeface="Calibri" charset="0"/>
                <a:ea typeface="MS PGothic" charset="0"/>
              </a:rPr>
              <a:t>Friendless </a:t>
            </a:r>
            <a:r>
              <a:rPr lang="ja-JP" altLang="en-US" sz="2800" dirty="0">
                <a:latin typeface="Calibri" charset="0"/>
                <a:ea typeface="MS PGothic" charset="0"/>
              </a:rPr>
              <a:t>“</a:t>
            </a:r>
            <a:r>
              <a:rPr lang="en-US" altLang="ja-JP" sz="2800" dirty="0">
                <a:latin typeface="Calibri" charset="0"/>
                <a:ea typeface="MS PGothic" charset="0"/>
              </a:rPr>
              <a:t>famine Irish</a:t>
            </a:r>
            <a:r>
              <a:rPr lang="ja-JP" altLang="en-US" sz="2800" dirty="0">
                <a:latin typeface="Calibri" charset="0"/>
                <a:ea typeface="MS PGothic" charset="0"/>
              </a:rPr>
              <a:t>”</a:t>
            </a:r>
            <a:r>
              <a:rPr lang="en-US" altLang="ja-JP" sz="2800" dirty="0">
                <a:latin typeface="Calibri" charset="0"/>
                <a:ea typeface="MS PGothic" charset="0"/>
              </a:rPr>
              <a:t> forced to fend for themselves:</a:t>
            </a:r>
          </a:p>
          <a:p>
            <a:pPr lvl="3"/>
            <a:r>
              <a:rPr lang="en-US" b="1" dirty="0">
                <a:latin typeface="Calibri" charset="0"/>
                <a:ea typeface="MS PGothic" charset="0"/>
              </a:rPr>
              <a:t>Ancient Order of Hibernians</a:t>
            </a:r>
            <a:r>
              <a:rPr lang="en-US" dirty="0">
                <a:latin typeface="Calibri" charset="0"/>
                <a:ea typeface="MS PGothic" charset="0"/>
              </a:rPr>
              <a:t>, semisecret society founded in Ireland to fight rapacious landlords, served in America as  benevolent society, ailing downtrodden</a:t>
            </a:r>
          </a:p>
          <a:p>
            <a:pPr lvl="3"/>
            <a:r>
              <a:rPr lang="en-US" dirty="0">
                <a:latin typeface="Calibri" charset="0"/>
                <a:ea typeface="MS PGothic" charset="0"/>
              </a:rPr>
              <a:t>Helped spawn </a:t>
            </a:r>
            <a:r>
              <a:rPr lang="en-US" b="1" dirty="0">
                <a:latin typeface="Calibri" charset="0"/>
                <a:ea typeface="MS PGothic" charset="0"/>
              </a:rPr>
              <a:t>Molly </a:t>
            </a:r>
            <a:r>
              <a:rPr lang="en-US" b="1" dirty="0" err="1">
                <a:latin typeface="Calibri" charset="0"/>
                <a:ea typeface="MS PGothic" charset="0"/>
              </a:rPr>
              <a:t>Maguires</a:t>
            </a:r>
            <a:r>
              <a:rPr lang="en-US" dirty="0">
                <a:latin typeface="Calibri" charset="0"/>
                <a:ea typeface="MS PGothic" charset="0"/>
              </a:rPr>
              <a:t>, shadowy Irish miners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 union that rocked Pennsylvania coal districts in 1860s and 1870s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800sirish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772400" cy="45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Emerald Isle Moves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West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Irish conditions in America: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Tended to remain in low-skill occupations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Gradually improved their lot, usually by acquiring modest amounts of property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Education of children was often cut short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Property ownership counted as a grand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success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Politics attracted Gaelic 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newcomers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Gained control of powerful city machines, esp. New York</a:t>
            </a:r>
            <a:r>
              <a:rPr lang="fr-FR" altLang="ja-JP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s </a:t>
            </a:r>
            <a:r>
              <a:rPr lang="en-US" sz="3200" b="1" u="sng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Tammany Hall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, and reaped patronage rewards</a:t>
            </a:r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Emerald Isle Moves West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Politicians tried to cultivate Irish vote: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Nearly two million arrived between 1830 and 1860—and politicians glimpsed political gold in those potential voters, esp. in politically potent state of New York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Because Irish hatred of England remained strong, politicians won support with anti-British remarks</a:t>
            </a:r>
          </a:p>
          <a:p>
            <a:pPr lvl="2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American View of the Irish Immigrant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981200" y="990600"/>
            <a:ext cx="5389563" cy="5591175"/>
          </a:xfrm>
          <a:prstGeom prst="rect">
            <a:avLst/>
          </a:prstGeom>
          <a:noFill/>
          <a:ln w="12700">
            <a:solidFill>
              <a:srgbClr val="875A2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Westward Movement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5259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Rise of Andrew Jackson, first president from beyond Appalachians, exemplified movement </a:t>
            </a:r>
            <a:r>
              <a:rPr lang="en-US" dirty="0" smtClean="0">
                <a:latin typeface="Calibri" charset="0"/>
                <a:ea typeface="MS PGothic" charset="0"/>
              </a:rPr>
              <a:t>west</a:t>
            </a:r>
          </a:p>
          <a:p>
            <a:pPr lvl="1" eaLnBrk="1" hangingPunct="1"/>
            <a:endParaRPr lang="en-US" dirty="0">
              <a:latin typeface="Calibri" charset="0"/>
              <a:ea typeface="MS PGothic" charset="0"/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Late 1850s: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Half of Americans under age of 30 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By 1840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demographic center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of population map had crossed Alleghenies (see Map 14.1)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By 1860, it had crossed Ohio River</a:t>
            </a:r>
          </a:p>
          <a:p>
            <a:pPr lvl="1" eaLnBrk="1" hangingPunct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54000"/>
            <a:ext cx="4483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4000"/>
            <a:ext cx="8445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German Forty-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Eighters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Influx of refugees from Germany b/t 1830 and 1860 hardly less spectacular than from Ireland: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&gt;1.5 Germans stepped onto American 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soil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Bulk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were uprooted farmers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Some were liberal political refugees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Germany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loss was America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gain: Carl Schurz became relentless foe of slavery and public corruption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German Forty-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Eighters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Germans: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Possessed modest amount of materials goods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Most pushed to lush lands of Middle West, notably Wisconsin for farming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Formed influential body of voters wooed by  politicians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Less potent politically than Irish since were more widely scattered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German Forty-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Eighters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49763"/>
          </a:xfrm>
        </p:spPr>
        <p:txBody>
          <a:bodyPr/>
          <a:lstStyle/>
          <a:p>
            <a:pPr lvl="1"/>
            <a:r>
              <a:rPr lang="en-US" dirty="0">
                <a:latin typeface="Calibri" charset="0"/>
                <a:ea typeface="MS PGothic" charset="0"/>
              </a:rPr>
              <a:t>German influence in shaping American life: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Conestoga wagon, Kentucky rifle, and Christmas tree all German contributions 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Supported public schools, including </a:t>
            </a:r>
            <a:r>
              <a:rPr lang="en-US" i="1" dirty="0">
                <a:solidFill>
                  <a:schemeClr val="accent1"/>
                </a:solidFill>
                <a:latin typeface="Calibri" charset="0"/>
                <a:ea typeface="MS PGothic" charset="0"/>
              </a:rPr>
              <a:t>Kindergarten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(children</a:t>
            </a:r>
            <a: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 garden)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Promoted music and arts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Relentless enemies of slavery</a:t>
            </a:r>
          </a:p>
          <a:p>
            <a:pPr lvl="2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82600"/>
            <a:ext cx="863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p288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54000"/>
            <a:ext cx="7175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p289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German Forty-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Eighters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Sometimes dubbed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damned Dutchmen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and  regarded with suspicion: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Seeking to preserve language and customs, they settled in compact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colonies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aloof from surrounding communities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Accustomed to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Continental Sunday,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they made merry on Sunday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Their Old World drinking habits further spurred advocates of temperance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8300"/>
            <a:ext cx="8636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Flare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-ups of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Antiforeignism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Influx of immigrants in 1840s and 1850s inflamed prejudices of American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nativists: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Feared immigrants would outbreed, outvote, and overwhelm 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native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 stock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Also took jobs from 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native</a:t>
            </a:r>
            <a:r>
              <a:rPr lang="ja-JP" alt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 Americans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As Roman Catholics were regarded by many old-line Americans as following a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foreign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church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636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881938" y="6591300"/>
            <a:ext cx="1262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14-1 p279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Flare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-ups of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Antiforeignism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Roman Catholics on the move: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To avoid Protestant indoctrination in public schools, began in 1840s to construct separate Catholic educational system: 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Expensive, revealed strength of religious commitment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With Irish and German influx, Catholics became large religious group: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 1840 ranked fifth behind Baptists, Methodists, Presbyterians and Congregationalists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Flare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-ups of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Antiforeignism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Know-Nothing Party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—organized by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nativists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for political action: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Agitated for rigid restriction on immigration and naturalization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Agitated for laws authorizing deportation of alien paupers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Flare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-ups of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Antiforeignism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Occasional mass violence against Catholics: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Burned churches and schools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Some killed and wounded in days of </a:t>
            </a:r>
            <a:r>
              <a:rPr lang="en-US" dirty="0" smtClean="0">
                <a:latin typeface="Calibri" charset="0"/>
                <a:ea typeface="MS PGothic" charset="0"/>
              </a:rPr>
              <a:t>fighting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Immigrants made U.S.A. one of most ethnically and racially diverse societies in world.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Not surprising that cultural clashes occurred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Flare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-ups of </a:t>
            </a:r>
            <a:r>
              <a:rPr lang="en-US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Antiforeignism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American economy: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Attracted immigrants and ensured them share of wealth without jeopardizing wealth of others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Immigrants helped fuel economic expansion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Immigrants and American economy needed each other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Together they helped bring </a:t>
            </a:r>
            <a:r>
              <a:rPr lang="en-US" b="1" dirty="0">
                <a:latin typeface="Calibri" charset="0"/>
                <a:ea typeface="MS PGothic" charset="0"/>
              </a:rPr>
              <a:t>Industrial Revolution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Creeping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Mechanization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British inventors in 1750s perfected series of machines for mass production of textiles: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Harnessed steam to usher in modern factory system of Industrial Revolution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Spectacular transformation in agricultural production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As well as methods of transportation and communication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Creeping Mechanization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Factory system slowly spread from Britain,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the world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altLang="ja-JP" dirty="0">
                <a:latin typeface="Calibri" charset="0"/>
                <a:ea typeface="MS PGothic" charset="0"/>
              </a:rPr>
              <a:t>s workshop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 smtClean="0">
                <a:latin typeface="Calibri" charset="0"/>
                <a:ea typeface="MS PGothic" charset="0"/>
              </a:rPr>
              <a:t>.</a:t>
            </a:r>
          </a:p>
          <a:p>
            <a:endParaRPr lang="en-US" altLang="ja-JP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Why was America slow to industrialize?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Land was cheap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Labor was scarce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Money for capital investment was scarce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Whitney Ends the Fiber Famine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Samuel Slater— </a:t>
            </a:r>
            <a:r>
              <a:rPr lang="ja-JP" alt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Father of Factory System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After memorizing plans for machinery, he escaped to America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Won backing of capitalist Moses Brown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Reconstructed essential apparatus in 1791</a:t>
            </a:r>
          </a:p>
          <a:p>
            <a:pPr lvl="1" eaLnBrk="1" hangingPunct="1"/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Thus put together 1</a:t>
            </a:r>
            <a:r>
              <a:rPr lang="en-US" b="1" baseline="300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st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efficient machinery for spinning cotton thread in America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Problem was accessing cotton fiber</a:t>
            </a:r>
          </a:p>
          <a:p>
            <a:pPr lvl="1" eaLnBrk="1" hangingPunct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Eli Whitney</a:t>
            </a:r>
            <a:r>
              <a:rPr lang="fr-FR" altLang="ja-JP" dirty="0">
                <a:solidFill>
                  <a:schemeClr val="accent1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 </a:t>
            </a:r>
            <a:r>
              <a:rPr lang="en-US" b="1" dirty="0">
                <a:solidFill>
                  <a:schemeClr val="accent1"/>
                </a:solidFill>
                <a:latin typeface="Calibri" charset="0"/>
                <a:ea typeface="MS PGothic" charset="0"/>
              </a:rPr>
              <a:t>cotton gin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solved problem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54000"/>
            <a:ext cx="6819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54000"/>
            <a:ext cx="4241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Westward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Movement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Life across Ohio River: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Downright grim for most pioneer families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Suffered diseases, depression, and premature death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Unbearable loneliness, especially for women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Breakdowns and madness were frequent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Frontier life could be tough and crude for men as </a:t>
            </a:r>
            <a:r>
              <a:rPr lang="en-US" dirty="0" smtClean="0">
                <a:latin typeface="Calibri" charset="0"/>
                <a:ea typeface="MS PGothic" charset="0"/>
              </a:rPr>
              <a:t>well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Pioneers relied upon neighbors for help and upon government for internal improvements.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Whitney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Ends the Fiber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Famine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Momentous effects of cotton gin: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Planters cleared more and more land for cotton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Cotton Kingdom pushed westward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Insatiable demand for cotton riveted chains of slavery more tightly on southern blacks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Yankee machines put out avalanches of textiles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America</a:t>
            </a:r>
            <a:r>
              <a:rPr lang="fr-FR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 Industrial Revolution first blossomed in cotton textiles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Whitney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Ends the Fiber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Famine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Factories 1</a:t>
            </a:r>
            <a:r>
              <a:rPr lang="en-US" baseline="300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st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flourished in New England,</a:t>
            </a:r>
            <a:r>
              <a:rPr lang="en-US" dirty="0">
                <a:latin typeface="Calibri" charset="0"/>
                <a:ea typeface="MS PGothic" charset="0"/>
              </a:rPr>
              <a:t> then branched out to NY, NJ, </a:t>
            </a:r>
            <a:r>
              <a:rPr lang="en-US" dirty="0" smtClean="0">
                <a:latin typeface="Calibri" charset="0"/>
                <a:ea typeface="MS PGothic" charset="0"/>
              </a:rPr>
              <a:t>Pennsylvania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 South: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Increasingly wedded to growing cotton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Little manufacturing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Capital invested in slaves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Local consumers for most part desperately poor</a:t>
            </a:r>
          </a:p>
          <a:p>
            <a:pPr lvl="2"/>
            <a:endParaRPr lang="en-US" dirty="0">
              <a:latin typeface="Calibri" charset="0"/>
              <a:ea typeface="MS PGothic" charset="0"/>
            </a:endParaRP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Whitney </a:t>
            </a:r>
            <a:r>
              <a:rPr lang="en-US" sz="4000" dirty="0">
                <a:solidFill>
                  <a:schemeClr val="tx1"/>
                </a:solidFill>
                <a:latin typeface="Calibri" charset="0"/>
                <a:ea typeface="MS PGothic" charset="0"/>
              </a:rPr>
              <a:t>Ends the </a:t>
            </a:r>
            <a:r>
              <a:rPr lang="en-US" sz="4000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Fiber Famine</a:t>
            </a:r>
            <a:endParaRPr lang="en-US" sz="4000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New England favored as industrial center because: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Stony soil made farming difficult and manufacturing attractive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Dense population provided labor and markets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Seaports provided easy import of raw materials and export of finished products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Rivers provided abundant water power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By 1860,  &gt;400 million pounds of southern cotton poured into mills, mostly in New England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Manufacturing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As factory system flourished, it embraced other industries</a:t>
            </a:r>
            <a:r>
              <a:rPr lang="en-US" dirty="0" smtClean="0">
                <a:latin typeface="Calibri" charset="0"/>
                <a:ea typeface="MS PGothic" charset="0"/>
              </a:rPr>
              <a:t>.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Contribution of Whitney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interchangeable parts to manufacture of firearms: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Basis of mass-production, assembly-line methods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Gave North the factories that ensured military preponderance over South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Ironically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Whitney, by perfecting cotton gin, gave slavery renewed lease on life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Manufacturing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(cont.)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/>
          <a:lstStyle/>
          <a:p>
            <a:pPr lvl="1"/>
            <a:r>
              <a:rPr lang="en-US" dirty="0">
                <a:latin typeface="Calibri" charset="0"/>
                <a:ea typeface="MS PGothic" charset="0"/>
              </a:rPr>
              <a:t>Sewing machine: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Invented by Elias Howe in 1846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Perfected by Isaac Singer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Strong boost to northern industrialization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Foundation of ready-made clothing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Moved sewing from private homes to factory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Manufacturing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Calibri" charset="0"/>
                <a:ea typeface="MS PGothic" charset="0"/>
              </a:rPr>
              <a:t>Each new invention stimulated still more imaginative inventions:</a:t>
            </a:r>
          </a:p>
          <a:p>
            <a:pPr lvl="2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MS PGothic" charset="0"/>
              </a:rPr>
              <a:t>Decade ending in 1800:  only 306 patents registered</a:t>
            </a:r>
          </a:p>
          <a:p>
            <a:pPr lvl="2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charset="0"/>
                <a:ea typeface="MS PGothic" charset="0"/>
              </a:rPr>
              <a:t>Decade ending in 1860:  28,000 patents registered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Manufacturing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Key changes in form and legal status of business organizations: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Principle of </a:t>
            </a:r>
            <a:r>
              <a:rPr lang="en-US" b="1" dirty="0">
                <a:latin typeface="Calibri" charset="0"/>
                <a:ea typeface="MS PGothic" charset="0"/>
              </a:rPr>
              <a:t>limited liability</a:t>
            </a:r>
            <a:r>
              <a:rPr lang="en-US" dirty="0">
                <a:latin typeface="Calibri" charset="0"/>
                <a:ea typeface="MS PGothic" charset="0"/>
              </a:rPr>
              <a:t> aided concentration of capital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Boston Associates created by 15 Boston families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Laws of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free incorporation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meant businessmen could create corporations without applying for individual charters from legislature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Manufacturing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Samuel F. B. Morse: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Invented telegraph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Secured $30,000 from Congress  to experiment with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talking wires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altLang="ja-JP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 1844, strung a wire 40 miles from Washington to Baltimore and tapped out historic message,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What hath God wrought?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Marvels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in Manufacturing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By time of London World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Fair in 1851: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American products were prominent among  world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commercial wonders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Fairgoers crowded into Crystal Palace to see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McCormick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reaper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Morse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telegraph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Colt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firearms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Charles Goodyear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vulcanized rubber goods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“Wage Slaves”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Factory system created acute labor problem.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Manufacturing had been done in home: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Master craftsman and apprentice worked together</a:t>
            </a:r>
          </a:p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Industrial Revolution submerged personal association into impersonal ownership of factories in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spindle cities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surrounded by hovels of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wage slaves.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latin typeface="Calibri" charset="0"/>
                <a:ea typeface="MS PGothic" charset="0"/>
              </a:rPr>
              <a:t> </a:t>
            </a:r>
          </a:p>
          <a:p>
            <a:pPr lvl="1" eaLnBrk="1" hangingPunct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Shaping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the Western Landscape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Westward movement molded physical environment: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By 1820s trappers active in vast Rocky Mountain region 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Beaver all but disappeared from region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Buffalo were also almost annihilated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alibri" charset="0"/>
                <a:ea typeface="MS PGothic" charset="0"/>
              </a:rPr>
              <a:t>On California coast, traders sought sea-otter pelts, driving them to point of </a:t>
            </a:r>
            <a:r>
              <a:rPr lang="en-US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near-extinction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Some have called this aggressive, heedless exploitation of West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natural bounty </a:t>
            </a:r>
            <a:r>
              <a:rPr lang="en-US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ecological imperialism.</a:t>
            </a:r>
          </a:p>
          <a:p>
            <a:pPr lvl="1" eaLnBrk="1" hangingPunct="1"/>
            <a:endParaRPr lang="en-US" dirty="0">
              <a:solidFill>
                <a:schemeClr val="accent1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54000"/>
            <a:ext cx="5054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000"/>
            <a:ext cx="8064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Workers</a:t>
            </a:r>
            <a:r>
              <a:rPr lang="fr-FR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conditions: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Hours long, wages low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Meals skimpy and hastily gulped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Workers toiled in unsanitary buildings (poorly ventilated, lighted, heated)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Forbidden to form unions to raise wages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Only 24 recorded strikes before 1835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Exploitation of child labor: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In 1820, many of nation</a:t>
            </a:r>
            <a:r>
              <a:rPr lang="fr-FR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 industrial toilers were children under ten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Victims of factory,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children were mentally blighted, emotionally starved, physically stunted, and brutally whipped</a:t>
            </a:r>
            <a:r>
              <a:rPr lang="en-US" dirty="0">
                <a:latin typeface="Calibri" charset="0"/>
                <a:ea typeface="MS PGothic" charset="0"/>
              </a:rPr>
              <a:t> in special </a:t>
            </a:r>
            <a:r>
              <a:rPr lang="ja-JP" altLang="en-US" dirty="0"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latin typeface="Calibri" charset="0"/>
                <a:ea typeface="MS PGothic" charset="0"/>
              </a:rPr>
              <a:t>whipping rooms</a:t>
            </a:r>
            <a:r>
              <a:rPr lang="ja-JP" altLang="en-US" dirty="0">
                <a:latin typeface="Calibri" charset="0"/>
                <a:ea typeface="MS PGothic" charset="0"/>
              </a:rPr>
              <a:t>”</a:t>
            </a:r>
            <a:endParaRPr lang="en-US" altLang="ja-JP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Slater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mill of 1791:  first machine tenders were seven boys and two girls, all under 12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Lot of adult wage workers in 1820s-1830s: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Many states granted laboring man the vote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Strove to lightened burden through workingmen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parties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Many workers gave loyalty to Democratic Party of Andrew Jackson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Besides 10-hour day, higher wages, and tolerable working conditions, workers demanded public education and end to imprisonment for debt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ea typeface="MS PGothic" charset="0"/>
              </a:rPr>
              <a:t/>
            </a:r>
            <a:br>
              <a:rPr lang="en-US" altLang="ja-JP" dirty="0">
                <a:solidFill>
                  <a:srgbClr val="000000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Employers fought 10-hour day: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Argued reduced hours would lessen production, increase costs, and demoralize workers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Laborers would have so much leisure time that Devil would lead them to </a:t>
            </a:r>
            <a:r>
              <a:rPr lang="en-US" dirty="0" smtClean="0">
                <a:latin typeface="Calibri" charset="0"/>
                <a:ea typeface="MS PGothic" charset="0"/>
              </a:rPr>
              <a:t>mischief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In 1840 President Van Buren established ten-hour day for federal employees on public works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In later years many states began reducing hours of working people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Day laborers tried to improve their lot: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Strongest weapon was strikes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Dozens of strikes erupted in 1830s and 1840s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Sought higher wages, ten-hour days, and goals such as right to smoke on job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Workers lost more strikes than they won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Employers imported strike-breakers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Labor raised voice against immigrants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Workers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</a:t>
            </a:r>
            <a:r>
              <a:rPr lang="ja-JP" alt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tx1"/>
                </a:solidFill>
                <a:latin typeface="Calibri" charset="0"/>
                <a:ea typeface="MS PGothic" charset="0"/>
              </a:rPr>
              <a:t>Wage Slaves</a:t>
            </a:r>
            <a:r>
              <a:rPr lang="ja-JP" alt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”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Labor</a:t>
            </a:r>
            <a:r>
              <a:rPr lang="fr-FR" altLang="ja-JP" dirty="0">
                <a:latin typeface="Calibri" charset="0"/>
                <a:ea typeface="MS PGothic" charset="0"/>
              </a:rPr>
              <a:t>'</a:t>
            </a:r>
            <a:r>
              <a:rPr lang="en-US" dirty="0">
                <a:latin typeface="Calibri" charset="0"/>
                <a:ea typeface="MS PGothic" charset="0"/>
              </a:rPr>
              <a:t>s effort to organize: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Some 300,000 trade unionists by 1830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Declined as result of severe depression, 1837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Won promising legal victory in 1842 in </a:t>
            </a:r>
            <a:r>
              <a:rPr lang="en-US" i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Commonwealth v. Hunt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Mass. Supreme Court ruled unions not illegal conspiracies, provided methods were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honorable and peaceful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Case did not legalize right to strike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54000"/>
            <a:ext cx="70612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p294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Women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the Economy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Women became part of factory production</a:t>
            </a:r>
            <a:r>
              <a:rPr lang="en-US" dirty="0">
                <a:latin typeface="Calibri" charset="0"/>
                <a:ea typeface="MS PGothic" charset="0"/>
              </a:rPr>
              <a:t>: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Factories undermined work of women in homes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Factories offered work to those displayed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Factory jobs promised greater economic independence for women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And means to buy manufactured products of  new market economy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-76201"/>
            <a:ext cx="8229600" cy="10634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Shaping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the Western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Landscape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85191" y="993911"/>
            <a:ext cx="8077200" cy="55626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MS PGothic" charset="0"/>
              </a:rPr>
              <a:t>America had pristine, natural beauty, unspoiled by human hands </a:t>
            </a:r>
          </a:p>
          <a:p>
            <a:pPr lvl="1"/>
            <a:r>
              <a:rPr lang="en-US" sz="3200" dirty="0">
                <a:latin typeface="Calibri" charset="0"/>
                <a:ea typeface="MS PGothic" charset="0"/>
              </a:rPr>
              <a:t>This national mystique inspired literature,  painting, and a powerful conservation movement:</a:t>
            </a:r>
          </a:p>
          <a:p>
            <a:pPr lvl="2"/>
            <a:r>
              <a:rPr lang="en-US" sz="2800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George Catlin</a:t>
            </a:r>
            <a:r>
              <a:rPr lang="en-US" sz="2800" dirty="0" smtClean="0">
                <a:solidFill>
                  <a:schemeClr val="accent1"/>
                </a:solidFill>
                <a:latin typeface="Calibri" charset="0"/>
                <a:ea typeface="MS PGothic" charset="0"/>
              </a:rPr>
              <a:t>, painter and student of Native American life, was among the first to advocate preservation of nature as deliberate national policy</a:t>
            </a:r>
          </a:p>
          <a:p>
            <a:pPr lvl="2"/>
            <a:r>
              <a:rPr lang="en-US" sz="2800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Proposed creation of a national park in 1830s:</a:t>
            </a:r>
          </a:p>
          <a:p>
            <a:pPr lvl="3"/>
            <a:r>
              <a:rPr lang="en-US" sz="2400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Started </a:t>
            </a:r>
            <a:r>
              <a:rPr lang="en-US" sz="2400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with Yellowstone Park in 1872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Women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and the Economy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b="1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Factory girls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toiled 6 days a week, 12 to 13 hours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from dark to dark</a:t>
            </a:r>
            <a:r>
              <a:rPr lang="ja-JP" alt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endParaRPr lang="en-US" altLang="ja-JP" dirty="0" smtClean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endParaRPr lang="en-US" altLang="ja-JP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Textile mill at Lowell, Mass.: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Workers mostly New England farm girls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Supervised on and off job by watchful matrons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Escorted to church from company boardinghouses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Forbidden to form unions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Few outlets to protest grueling working conditions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March of the Millions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As American people moved West, they multiplied at an amazing rate: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By midcentury, population doubled every twenty-five </a:t>
            </a:r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years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By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1860</a:t>
            </a:r>
            <a:r>
              <a:rPr lang="en-US" dirty="0">
                <a:latin typeface="Calibri" charset="0"/>
                <a:ea typeface="MS PGothic" charset="0"/>
              </a:rPr>
              <a:t>, thirteen colonies had more than doubled in numbers; </a:t>
            </a:r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33 stars graced flag</a:t>
            </a:r>
          </a:p>
          <a:p>
            <a:pPr lvl="1" eaLnBrk="1" hangingPunct="1"/>
            <a:r>
              <a:rPr lang="en-US" dirty="0">
                <a:latin typeface="Calibri" charset="0"/>
                <a:ea typeface="MS PGothic" charset="0"/>
              </a:rPr>
              <a:t>U.S.A. was fourth most populous nation in western world: exceeded by Russia, France, and Austria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76400"/>
            <a:ext cx="863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745413" y="6604000"/>
            <a:ext cx="139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Figure 14-1 p281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March of the Millions</a:t>
            </a:r>
            <a:b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</a:b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Urban growth continued explosively: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1790  only two American cities that could boast populations of 20,000—Philadelphia, New York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1860  there were 43 and 300 claimed over 5,000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New York was metropolis; New Orleans, 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Queen of the South;</a:t>
            </a:r>
            <a:r>
              <a:rPr lang="ja-JP" altLang="en-US" dirty="0">
                <a:solidFill>
                  <a:schemeClr val="accent2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chemeClr val="accent2"/>
                </a:solidFill>
                <a:latin typeface="Calibri" charset="0"/>
                <a:ea typeface="MS PGothic" charset="0"/>
              </a:rPr>
              <a:t> and Chicago, swaggering lord of </a:t>
            </a:r>
            <a:r>
              <a:rPr lang="en-US" altLang="ja-JP" dirty="0" smtClean="0">
                <a:solidFill>
                  <a:schemeClr val="accent2"/>
                </a:solidFill>
                <a:latin typeface="Calibri" charset="0"/>
                <a:ea typeface="MS PGothic" charset="0"/>
              </a:rPr>
              <a:t>Midwest</a:t>
            </a:r>
            <a:endParaRPr lang="en-US" dirty="0">
              <a:solidFill>
                <a:schemeClr val="accent2"/>
              </a:solidFill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3178</TotalTime>
  <Words>3079</Words>
  <Application>Microsoft Macintosh PowerPoint</Application>
  <PresentationFormat>On-screen Show (4:3)</PresentationFormat>
  <Paragraphs>354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Calisto MT</vt:lpstr>
      <vt:lpstr>Comic Sans MS</vt:lpstr>
      <vt:lpstr>MS PGothic</vt:lpstr>
      <vt:lpstr>ＭＳ Ｐゴシック</vt:lpstr>
      <vt:lpstr>Arial</vt:lpstr>
      <vt:lpstr>Harris</vt:lpstr>
      <vt:lpstr>PowerPoint Presentation</vt:lpstr>
      <vt:lpstr>The Westward Movement</vt:lpstr>
      <vt:lpstr>PowerPoint Presentation</vt:lpstr>
      <vt:lpstr>The Westward Movement</vt:lpstr>
      <vt:lpstr>Shaping the Western Landscape</vt:lpstr>
      <vt:lpstr>Shaping the Western Landscape</vt:lpstr>
      <vt:lpstr>The March of the Millions</vt:lpstr>
      <vt:lpstr>PowerPoint Presentation</vt:lpstr>
      <vt:lpstr>The March of the Millions </vt:lpstr>
      <vt:lpstr>The March of the Millions </vt:lpstr>
      <vt:lpstr>The March of the Millions </vt:lpstr>
      <vt:lpstr>PowerPoint Presentation</vt:lpstr>
      <vt:lpstr>The March of the Millions </vt:lpstr>
      <vt:lpstr>The Emerald Isle Moves West: Irish Immigration</vt:lpstr>
      <vt:lpstr>The Emerald Isle Moves West:  Irish Immigration</vt:lpstr>
      <vt:lpstr>PowerPoint Presentation</vt:lpstr>
      <vt:lpstr>The Emerald Isle Moves West</vt:lpstr>
      <vt:lpstr>The Emerald Isle Moves West </vt:lpstr>
      <vt:lpstr>American View of the Irish Immigrant </vt:lpstr>
      <vt:lpstr>PowerPoint Presentation</vt:lpstr>
      <vt:lpstr>PowerPoint Presentation</vt:lpstr>
      <vt:lpstr>The German Forty-Eighters</vt:lpstr>
      <vt:lpstr>The German Forty-Eighters </vt:lpstr>
      <vt:lpstr>The German Forty-Eighters </vt:lpstr>
      <vt:lpstr>PowerPoint Presentation</vt:lpstr>
      <vt:lpstr>PowerPoint Presentation</vt:lpstr>
      <vt:lpstr>The German Forty-Eighters </vt:lpstr>
      <vt:lpstr>PowerPoint Presentation</vt:lpstr>
      <vt:lpstr>Flare-ups of Antiforeignism</vt:lpstr>
      <vt:lpstr>Flare-ups of Antiforeignism </vt:lpstr>
      <vt:lpstr>Flare-ups of Antiforeignism </vt:lpstr>
      <vt:lpstr>Flare-ups of Antiforeignism </vt:lpstr>
      <vt:lpstr>Flare-ups of Antiforeignism </vt:lpstr>
      <vt:lpstr>Industrialization</vt:lpstr>
      <vt:lpstr>Creeping Mechanization</vt:lpstr>
      <vt:lpstr>Creeping Mechanization</vt:lpstr>
      <vt:lpstr>Whitney Ends the Fiber Famine</vt:lpstr>
      <vt:lpstr>PowerPoint Presentation</vt:lpstr>
      <vt:lpstr>PowerPoint Presentation</vt:lpstr>
      <vt:lpstr>Whitney Ends the Fiber Famine</vt:lpstr>
      <vt:lpstr>Whitney Ends the Fiber Famine</vt:lpstr>
      <vt:lpstr>Whitney Ends the Fiber Famine</vt:lpstr>
      <vt:lpstr>Marvels in Manufacturing</vt:lpstr>
      <vt:lpstr>Marvels in Manufacturing (cont.)</vt:lpstr>
      <vt:lpstr>Marvels in Manufacturing </vt:lpstr>
      <vt:lpstr>Marvels in Manufacturing</vt:lpstr>
      <vt:lpstr>Marvels in Manufacturing</vt:lpstr>
      <vt:lpstr>Marvels in Manufacturing </vt:lpstr>
      <vt:lpstr>Workers and “Wage Slaves”</vt:lpstr>
      <vt:lpstr>PowerPoint Presentation</vt:lpstr>
      <vt:lpstr>PowerPoint Presentation</vt:lpstr>
      <vt:lpstr>Workers and “Wage Slaves”</vt:lpstr>
      <vt:lpstr>Workers and “Wage Slaves”</vt:lpstr>
      <vt:lpstr>Workers and “Wage Slaves”</vt:lpstr>
      <vt:lpstr>Workers and “Wage Slaves” </vt:lpstr>
      <vt:lpstr>Workers and “Wage Slaves”</vt:lpstr>
      <vt:lpstr>Workers and “Wage Slaves”</vt:lpstr>
      <vt:lpstr>PowerPoint Presentation</vt:lpstr>
      <vt:lpstr>Women and the Economy</vt:lpstr>
      <vt:lpstr>Women and the Economy </vt:lpstr>
    </vt:vector>
  </TitlesOfParts>
  <Company>Cengage Learning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 User</dc:creator>
  <cp:lastModifiedBy>Gail Harris</cp:lastModifiedBy>
  <cp:revision>187</cp:revision>
  <dcterms:created xsi:type="dcterms:W3CDTF">2012-01-05T19:45:13Z</dcterms:created>
  <dcterms:modified xsi:type="dcterms:W3CDTF">2016-10-19T19:24:51Z</dcterms:modified>
</cp:coreProperties>
</file>