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273"/>
    <p:restoredTop sz="94690"/>
  </p:normalViewPr>
  <p:slideViewPr>
    <p:cSldViewPr snapToGrid="0" snapToObjects="1">
      <p:cViewPr varScale="1">
        <p:scale>
          <a:sx n="22" d="100"/>
          <a:sy n="22" d="100"/>
        </p:scale>
        <p:origin x="208" y="2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7-08-11T11:36:14.81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3201 425,'0'0,"0"-25,-25 0,25 0,0 1,-25 24,1-25,-1 25,25-25,-49 1,24-1,-24 25,-1-74,1 74,-2 0,-48-49,1 49,-1-25,25 25,-1 0,1 0,-25-25,24 25,1 0,0-24,0 24,24 0,1 0,-25 0,24 0,1 0,-26 0,-24 0,25 0,24-25,-24 25,0 0,25 0,-1 0,26 0,-1 0,-25 0,26 0,-1 0,-1 0,-48 25,49-25,1 0,-50 24,24 1,1-25,-1 25,-24-1,25-24,-1 0,26 25,-1 0,0-25,0 0,25 0,-25 24,25-24,-50 0,50 25,-49 0,49-1,-25 1,-24 24,24-24,25 0,-25 0,25-1,-24 1,-1 0,25-1,0 26,0-1,0-49,0 25,0 24,0 0,0 25,0-24,0-1,0 0,25-24,-25 24,24-49,-24 50,0-1,0-49,25 25,0 49,24-49,1 24,-26-24,51 24,0-49,-26 49,0-24,1 24,-25-49,24 25,0 0,1-1,24 26,0-1,75-24,-50-25,50 0,-26 0,25 0,-48 24,-1 1,49-25,-49 0,-49 0,49 0,-25 0,1 0,24 0,-25 0,25 0,0 0,49 0,-48 0,-26 0,25 0,-50 0,-24-49,49 49,-49 0,24-25,0 25,-24-49,25 49,-50 0,49-25,1 0,0 1,-25 24,24-25,-49-24,49 49,-24-50,0 50,-25-24,25-1,-25 0,0 25,24-24,-24-26,0 50,0-49,0 24,0-24,0 0,0 24,0-25,0 1,-24 0,-1 24,25-24,-25 24,0 0,25-24,0 49,0-25,-24 25,24-24,-50-1,50-24,-24 24,-1 25,25-49,-50 49,26-25,-2 0,26 25,-25-24,1-1,24-24,-25 49,0-25,0 0,-24 25,49-25,-25 25,25-24,-49 24,49-25,-25 25,25 0,-25 0,1-25,24 25,-25-24,0 24,25 0,-24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8-08T18:33:19.04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28,'25'0,"0"0,24 0,1 0,24 0,25 0,-24 0,-1 0,0 0,-24 0,49 0,-49 0,24 0,0 0,-24 0,0 0,24 0,-49 0,24 0,-24 0,25 0,-1 0,1 0,-1 0,1 0,0 0,-1 0,26 0,-26-25,1 25,-25 0,-1 0,26 0,-50 0</inkml:trace>
  <inkml:trace contextRef="#ctx0" brushRef="#br0" timeOffset="1078">372 868,'25'0,"-1"0,26 0,0 0,-1 0,25 0,1 0,-1 0,1 0,24 0,-25 0,1 0,-26 0,-24 0,0 0,-1 0,-24 0,50 0,-25 0,-25 0,49 0,-49 0,25 0,0 0,0 0,-25 0,25 0,-1 0,1 0,-25 0,25 0,0 0,-25 0,25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B293C-C31E-0240-9C28-59A2AD4606FC}" type="datetimeFigureOut">
              <a:rPr lang="en-US" smtClean="0"/>
              <a:t>8/14/17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3498D-4A8F-3A40-82BF-750D73427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7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9845C-B71C-754C-B666-E50E00A1D0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6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9845C-B71C-754C-B666-E50E00A1D0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2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754EA-FB6A-C54E-B0F1-9254B6C2349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9AC5C-69C5-1041-B5DA-1779F8364E7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754EA-FB6A-C54E-B0F1-9254B6C2349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9AC5C-69C5-1041-B5DA-1779F8364E7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754EA-FB6A-C54E-B0F1-9254B6C2349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9AC5C-69C5-1041-B5DA-1779F8364E7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754EA-FB6A-C54E-B0F1-9254B6C2349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9AC5C-69C5-1041-B5DA-1779F8364E7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754EA-FB6A-C54E-B0F1-9254B6C2349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9AC5C-69C5-1041-B5DA-1779F8364E7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754EA-FB6A-C54E-B0F1-9254B6C2349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9AC5C-69C5-1041-B5DA-1779F8364E7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754EA-FB6A-C54E-B0F1-9254B6C2349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9AC5C-69C5-1041-B5DA-1779F8364E7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754EA-FB6A-C54E-B0F1-9254B6C2349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9AC5C-69C5-1041-B5DA-1779F8364E7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754EA-FB6A-C54E-B0F1-9254B6C2349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9AC5C-69C5-1041-B5DA-1779F8364E7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754EA-FB6A-C54E-B0F1-9254B6C2349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9AC5C-69C5-1041-B5DA-1779F8364E7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754EA-FB6A-C54E-B0F1-9254B6C2349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9AC5C-69C5-1041-B5DA-1779F8364E7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754EA-FB6A-C54E-B0F1-9254B6C2349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9AC5C-69C5-1041-B5DA-1779F8364E7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fld id="{610754EA-FB6A-C54E-B0F1-9254B6C2349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99AC5C-69C5-1041-B5DA-1779F836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30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14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yquote.com/quotes/quotes/b/benjaminfr109062.html" TargetMode="External"/><Relationship Id="rId4" Type="http://schemas.openxmlformats.org/officeDocument/2006/relationships/hyperlink" Target="http://www.brainyquote.com/quotes/quotes/b/benjaminfr109065.html" TargetMode="External"/><Relationship Id="rId5" Type="http://schemas.openxmlformats.org/officeDocument/2006/relationships/hyperlink" Target="http://www.brainyquote.com/quotes/quotes/b/benjaminfr379646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ainyquote.com/quotes/quotes/b/benjaminfr123466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Life in the 17</a:t>
            </a:r>
            <a:r>
              <a:rPr lang="en-US" baseline="30000" dirty="0" smtClean="0"/>
              <a:t>th</a:t>
            </a:r>
            <a:r>
              <a:rPr lang="en-US" dirty="0" smtClean="0"/>
              <a:t> Century, and the Great Awakening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1872" y="296865"/>
            <a:ext cx="2895599" cy="1143000"/>
          </a:xfrm>
        </p:spPr>
        <p:txBody>
          <a:bodyPr/>
          <a:lstStyle/>
          <a:p>
            <a:r>
              <a:rPr lang="en-US" dirty="0" smtClean="0"/>
              <a:t>Triangular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1873" cy="6858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2707" y="3429000"/>
              <a:ext cx="1357312" cy="633412"/>
            </p14:xfrm>
          </p:contentPart>
        </mc:Choice>
        <mc:Fallback xmlns="">
          <p:pic>
            <p:nvPicPr>
              <p:cNvPr id="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5066" y="3411355"/>
                <a:ext cx="1391875" cy="667981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2660779" y="4708506"/>
            <a:ext cx="1560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Middle </a:t>
            </a:r>
          </a:p>
          <a:p>
            <a:r>
              <a:rPr lang="en-US" sz="2800" b="1" dirty="0" smtClean="0"/>
              <a:t>Passage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731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/>
              <a:t>Triangular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2999"/>
            <a:ext cx="10972800" cy="4983165"/>
          </a:xfrm>
        </p:spPr>
        <p:txBody>
          <a:bodyPr/>
          <a:lstStyle/>
          <a:p>
            <a:r>
              <a:rPr lang="en-US" altLang="en-US" sz="2800" dirty="0">
                <a:solidFill>
                  <a:schemeClr val="accent2"/>
                </a:solidFill>
              </a:rPr>
              <a:t>Trade between Europe, the Americas, and Africa was interdependent</a:t>
            </a:r>
            <a:r>
              <a:rPr lang="en-US" altLang="en-US" sz="2800" dirty="0" smtClean="0">
                <a:solidFill>
                  <a:schemeClr val="accent2"/>
                </a:solidFill>
              </a:rPr>
              <a:t>.</a:t>
            </a:r>
          </a:p>
          <a:p>
            <a:endParaRPr lang="en-US" altLang="en-US" sz="2800" dirty="0">
              <a:solidFill>
                <a:schemeClr val="accent2"/>
              </a:solidFill>
            </a:endParaRPr>
          </a:p>
          <a:p>
            <a:r>
              <a:rPr lang="en-US" altLang="en-US" sz="2800" dirty="0" smtClean="0"/>
              <a:t>Europe </a:t>
            </a:r>
            <a:r>
              <a:rPr lang="en-US" altLang="en-US" sz="2800" dirty="0"/>
              <a:t>traded manufactured goods with Africa in order to obtain slaves</a:t>
            </a:r>
            <a:r>
              <a:rPr lang="en-US" altLang="en-US" sz="2800" dirty="0" smtClean="0"/>
              <a:t>.</a:t>
            </a:r>
          </a:p>
          <a:p>
            <a:endParaRPr lang="en-US" altLang="en-US" sz="2800" dirty="0"/>
          </a:p>
          <a:p>
            <a:r>
              <a:rPr lang="en-US" altLang="en-US" sz="2800" dirty="0"/>
              <a:t> The slaves were then sent to North and South America to work on plantations in European colonies</a:t>
            </a:r>
            <a:r>
              <a:rPr lang="en-US" altLang="en-US" sz="2800" dirty="0" smtClean="0"/>
              <a:t>.</a:t>
            </a:r>
          </a:p>
          <a:p>
            <a:endParaRPr lang="en-US" altLang="en-US" sz="2800" dirty="0"/>
          </a:p>
          <a:p>
            <a:r>
              <a:rPr lang="en-US" altLang="en-US" sz="2800" dirty="0"/>
              <a:t> The crops grown in the Americas were sent to Europe where they were processed into manufactured goods. 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map-Atlantic Slave Trad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2626" r="893" b="2844"/>
          <a:stretch>
            <a:fillRect/>
          </a:stretch>
        </p:blipFill>
        <p:spPr>
          <a:xfrm>
            <a:off x="1746364" y="0"/>
            <a:ext cx="7900987" cy="6858000"/>
          </a:xfrm>
          <a:noFill/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553201" y="5943600"/>
            <a:ext cx="263219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The Atlantic Slave Trade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9939" y="714375"/>
              <a:ext cx="642937" cy="312738"/>
            </p14:xfrm>
          </p:contentPart>
        </mc:Choice>
        <mc:Fallback xmlns="">
          <p:pic>
            <p:nvPicPr>
              <p:cNvPr id="51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92300" y="696741"/>
                <a:ext cx="677496" cy="34728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4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7" y="1417639"/>
            <a:ext cx="11277600" cy="51211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Africans</a:t>
            </a:r>
          </a:p>
          <a:p>
            <a:pPr lvl="1"/>
            <a:r>
              <a:rPr lang="en-US" dirty="0" smtClean="0"/>
              <a:t>1600s – most slaves brought to South America and West Indies</a:t>
            </a:r>
          </a:p>
          <a:p>
            <a:pPr lvl="2"/>
            <a:r>
              <a:rPr lang="en-US" dirty="0" smtClean="0"/>
              <a:t>Most slaves arrive in colonies after 1700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Slave Trade</a:t>
            </a:r>
          </a:p>
          <a:p>
            <a:pPr lvl="1"/>
            <a:r>
              <a:rPr lang="en-US" dirty="0" smtClean="0"/>
              <a:t>1698 – Royal African Company loses monopoly on carrying slaves to colonies</a:t>
            </a:r>
          </a:p>
          <a:p>
            <a:pPr lvl="2"/>
            <a:r>
              <a:rPr lang="en-US" dirty="0" smtClean="0"/>
              <a:t>American merchants get involved</a:t>
            </a:r>
          </a:p>
          <a:p>
            <a:pPr lvl="3"/>
            <a:r>
              <a:rPr lang="en-US" dirty="0" smtClean="0"/>
              <a:t>Increased supply of slaves lowers prices</a:t>
            </a:r>
          </a:p>
          <a:p>
            <a:pPr lvl="1"/>
            <a:r>
              <a:rPr lang="en-US" dirty="0" smtClean="0"/>
              <a:t>Most slaves come from west coast of Africa</a:t>
            </a:r>
          </a:p>
          <a:p>
            <a:pPr lvl="1"/>
            <a:r>
              <a:rPr lang="en-US" dirty="0" smtClean="0"/>
              <a:t>1700-1750 – tens of thousands of slaves arrive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The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293962"/>
            <a:ext cx="11263086" cy="52621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Slaves captured from interior Africa by African coastal tribes</a:t>
            </a:r>
          </a:p>
          <a:p>
            <a:endParaRPr lang="en-US" dirty="0" smtClean="0"/>
          </a:p>
          <a:p>
            <a:r>
              <a:rPr lang="en-US" dirty="0" smtClean="0"/>
              <a:t>Traded to European or American merchants for goods</a:t>
            </a:r>
          </a:p>
          <a:p>
            <a:pPr lvl="1"/>
            <a:r>
              <a:rPr lang="en-US" dirty="0" smtClean="0"/>
              <a:t>Textiles, alcohol, weapons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Branded and bound</a:t>
            </a:r>
          </a:p>
          <a:p>
            <a:endParaRPr lang="en-US" dirty="0" smtClean="0"/>
          </a:p>
          <a:p>
            <a:r>
              <a:rPr lang="en-US" dirty="0" smtClean="0"/>
              <a:t>Packed like sardines on slave ships for “middle passage”</a:t>
            </a:r>
          </a:p>
          <a:p>
            <a:pPr lvl="1"/>
            <a:r>
              <a:rPr lang="en-US" dirty="0" smtClean="0"/>
              <a:t>Death rates on slave ships as high as 20%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Survivors auctioned at slave markets </a:t>
            </a:r>
          </a:p>
        </p:txBody>
      </p:sp>
    </p:spTree>
    <p:extLst>
      <p:ext uri="{BB962C8B-B14F-4D97-AF65-F5344CB8AC3E}">
        <p14:creationId xmlns:p14="http://schemas.microsoft.com/office/powerpoint/2010/main" val="20267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814"/>
            <a:ext cx="10972800" cy="1143000"/>
          </a:xfrm>
        </p:spPr>
        <p:txBody>
          <a:bodyPr/>
          <a:lstStyle/>
          <a:p>
            <a:r>
              <a:rPr lang="en-US" dirty="0" smtClean="0"/>
              <a:t>The Middle Passage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83" y="968031"/>
            <a:ext cx="10559234" cy="36238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64" y="4591876"/>
            <a:ext cx="5883576" cy="20673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3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/>
              <a:t>The Middle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7" y="1351721"/>
            <a:ext cx="11429999" cy="477444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b="1" u="sng" dirty="0">
                <a:solidFill>
                  <a:schemeClr val="accent2"/>
                </a:solidFill>
              </a:rPr>
              <a:t>Middle Passage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/>
              <a:t>was the middle leg of the triangular trade route and is the term used to </a:t>
            </a:r>
            <a:r>
              <a:rPr lang="en-US" altLang="en-US" dirty="0">
                <a:solidFill>
                  <a:schemeClr val="accent2"/>
                </a:solidFill>
              </a:rPr>
              <a:t>describe the </a:t>
            </a:r>
            <a:r>
              <a:rPr lang="en-US" altLang="en-US" b="1" u="sng" dirty="0">
                <a:solidFill>
                  <a:schemeClr val="accent2"/>
                </a:solidFill>
              </a:rPr>
              <a:t>slaves' voyage across the Atlantic in ships</a:t>
            </a:r>
            <a:r>
              <a:rPr lang="en-US" altLang="en-US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The </a:t>
            </a:r>
            <a:r>
              <a:rPr lang="en-US" altLang="en-US" dirty="0"/>
              <a:t>conditions on these trips were dangerous and horrendous. 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Slave traders packed as many slaves as possible into ships and chained them together</a:t>
            </a:r>
            <a:r>
              <a:rPr lang="en-US" alt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About 1 in 5 people died. </a:t>
            </a:r>
          </a:p>
        </p:txBody>
      </p:sp>
    </p:spTree>
    <p:extLst>
      <p:ext uri="{BB962C8B-B14F-4D97-AF65-F5344CB8AC3E}">
        <p14:creationId xmlns:p14="http://schemas.microsoft.com/office/powerpoint/2010/main" val="17226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Slaves vs. Indentured Servants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2" y="1629230"/>
            <a:ext cx="11132457" cy="4525963"/>
          </a:xfrm>
        </p:spPr>
        <p:txBody>
          <a:bodyPr/>
          <a:lstStyle/>
          <a:p>
            <a:r>
              <a:rPr lang="en-US" dirty="0" smtClean="0">
                <a:solidFill>
                  <a:srgbClr val="AAFDDA"/>
                </a:solidFill>
              </a:rPr>
              <a:t>1662 – legal distinctions made between slaves and indentured servants</a:t>
            </a:r>
          </a:p>
          <a:p>
            <a:pPr lvl="1"/>
            <a:r>
              <a:rPr lang="en-US" dirty="0" smtClean="0">
                <a:solidFill>
                  <a:srgbClr val="AAFDDA"/>
                </a:solidFill>
              </a:rPr>
              <a:t>VA passes first “slave codes”</a:t>
            </a:r>
          </a:p>
          <a:p>
            <a:pPr lvl="2"/>
            <a:r>
              <a:rPr lang="en-US" dirty="0" smtClean="0">
                <a:solidFill>
                  <a:srgbClr val="AAFDDA"/>
                </a:solidFill>
              </a:rPr>
              <a:t>Slaves and children are property for life of their master</a:t>
            </a:r>
          </a:p>
          <a:p>
            <a:pPr lvl="2"/>
            <a:r>
              <a:rPr lang="en-US" dirty="0" smtClean="0">
                <a:solidFill>
                  <a:srgbClr val="AAFDDA"/>
                </a:solidFill>
              </a:rPr>
              <a:t>Some colonies make it illegal to teach slaves to read or write</a:t>
            </a:r>
          </a:p>
          <a:p>
            <a:pPr lvl="1"/>
            <a:r>
              <a:rPr lang="en-US" dirty="0" smtClean="0"/>
              <a:t>Slave system develops based on racial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5012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376920" y="2711432"/>
            <a:ext cx="8229600" cy="1143000"/>
          </a:xfrm>
        </p:spPr>
        <p:txBody>
          <a:bodyPr/>
          <a:lstStyle/>
          <a:p>
            <a:r>
              <a:rPr lang="en-US" dirty="0" smtClean="0"/>
              <a:t>Africans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523" y="497594"/>
            <a:ext cx="7937705" cy="603849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Conditions in South</a:t>
            </a:r>
          </a:p>
          <a:p>
            <a:pPr lvl="1"/>
            <a:r>
              <a:rPr lang="en-US" dirty="0" smtClean="0"/>
              <a:t>Unhealthy climate</a:t>
            </a:r>
          </a:p>
          <a:p>
            <a:pPr lvl="1"/>
            <a:r>
              <a:rPr lang="en-US" dirty="0" smtClean="0"/>
              <a:t>Harsh labor in rice fields</a:t>
            </a:r>
          </a:p>
          <a:p>
            <a:pPr lvl="1"/>
            <a:r>
              <a:rPr lang="en-US" dirty="0" smtClean="0"/>
              <a:t>Plantations spread far apart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Conditions in Chesapeake</a:t>
            </a:r>
          </a:p>
          <a:p>
            <a:pPr lvl="1"/>
            <a:r>
              <a:rPr lang="en-US" dirty="0" smtClean="0"/>
              <a:t>Also unhealthy</a:t>
            </a:r>
          </a:p>
          <a:p>
            <a:pPr lvl="1"/>
            <a:r>
              <a:rPr lang="en-US" dirty="0" smtClean="0"/>
              <a:t>Tobacco less demanding than rice</a:t>
            </a:r>
          </a:p>
          <a:p>
            <a:pPr lvl="1"/>
            <a:r>
              <a:rPr lang="en-US" dirty="0" smtClean="0"/>
              <a:t>Plantations closer together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Native-Born African Americans</a:t>
            </a:r>
          </a:p>
          <a:p>
            <a:pPr lvl="1"/>
            <a:r>
              <a:rPr lang="en-US" dirty="0" smtClean="0"/>
              <a:t>Distinctive cultures develop</a:t>
            </a:r>
          </a:p>
          <a:p>
            <a:pPr lvl="2"/>
            <a:r>
              <a:rPr lang="en-US" dirty="0" smtClean="0"/>
              <a:t>Gullah language in South Carolina</a:t>
            </a:r>
          </a:p>
          <a:p>
            <a:pPr lvl="3"/>
            <a:r>
              <a:rPr lang="en-US" dirty="0" smtClean="0"/>
              <a:t>Mix of African and English languages</a:t>
            </a:r>
          </a:p>
          <a:p>
            <a:pPr lvl="2"/>
            <a:r>
              <a:rPr lang="en-US" dirty="0" smtClean="0"/>
              <a:t>Dance and song – jazz, banjo, bongo drum</a:t>
            </a:r>
          </a:p>
          <a:p>
            <a:endParaRPr lang="en-US" dirty="0" smtClean="0"/>
          </a:p>
          <a:p>
            <a:r>
              <a:rPr lang="en-US" dirty="0" smtClean="0"/>
              <a:t>Some slaves become skilled artisans</a:t>
            </a:r>
          </a:p>
        </p:txBody>
      </p:sp>
    </p:spTree>
    <p:extLst>
      <p:ext uri="{BB962C8B-B14F-4D97-AF65-F5344CB8AC3E}">
        <p14:creationId xmlns:p14="http://schemas.microsoft.com/office/powerpoint/2010/main" val="2623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African – American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Early African American culture developed as Africans were brought as slaves to North America. 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/>
              <a:t>The </a:t>
            </a:r>
            <a:r>
              <a:rPr lang="en-US" altLang="en-US" dirty="0">
                <a:solidFill>
                  <a:schemeClr val="accent2"/>
                </a:solidFill>
              </a:rPr>
              <a:t>Africans kept many ideas and skills they had learned from their </a:t>
            </a:r>
            <a:r>
              <a:rPr lang="en-US" altLang="en-US" dirty="0" smtClean="0">
                <a:solidFill>
                  <a:schemeClr val="accent2"/>
                </a:solidFill>
              </a:rPr>
              <a:t>homeland</a:t>
            </a:r>
          </a:p>
          <a:p>
            <a:endParaRPr lang="en-US" altLang="en-US" dirty="0"/>
          </a:p>
          <a:p>
            <a:r>
              <a:rPr lang="en-US" altLang="en-US" dirty="0" smtClean="0"/>
              <a:t>This </a:t>
            </a:r>
            <a:r>
              <a:rPr lang="en-US" altLang="en-US" dirty="0"/>
              <a:t>blended with their experience as slaves to </a:t>
            </a:r>
            <a:r>
              <a:rPr lang="en-US" altLang="en-US" dirty="0">
                <a:solidFill>
                  <a:schemeClr val="accent2"/>
                </a:solidFill>
              </a:rPr>
              <a:t>create a unique cultural identity.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Unhealthy Chesapeake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AAFDDA"/>
                </a:solidFill>
              </a:rPr>
              <a:t>Life Expectancy</a:t>
            </a:r>
          </a:p>
          <a:p>
            <a:pPr lvl="1"/>
            <a:r>
              <a:rPr lang="en-US" dirty="0" smtClean="0"/>
              <a:t>Starvation, Indians, and diseases cut 10 years off of life expectancy</a:t>
            </a:r>
          </a:p>
          <a:p>
            <a:pPr lvl="1"/>
            <a:r>
              <a:rPr lang="en-US" dirty="0" smtClean="0"/>
              <a:t>Most immigrants were single men in early 20s</a:t>
            </a:r>
          </a:p>
          <a:p>
            <a:pPr lvl="1"/>
            <a:r>
              <a:rPr lang="en-US" dirty="0" smtClean="0">
                <a:solidFill>
                  <a:srgbClr val="AAFDDA"/>
                </a:solidFill>
              </a:rPr>
              <a:t>50% of people born in MD and VA didn’t live to 20</a:t>
            </a:r>
          </a:p>
          <a:p>
            <a:pPr lvl="1"/>
            <a:r>
              <a:rPr lang="en-US" dirty="0" smtClean="0">
                <a:solidFill>
                  <a:srgbClr val="AAFDDA"/>
                </a:solidFill>
              </a:rPr>
              <a:t>Men outnumber women by 6-1</a:t>
            </a:r>
          </a:p>
          <a:p>
            <a:pPr lvl="2"/>
            <a:r>
              <a:rPr lang="en-US" dirty="0" smtClean="0"/>
              <a:t>Not many eligible women</a:t>
            </a:r>
          </a:p>
          <a:p>
            <a:pPr lvl="2"/>
            <a:r>
              <a:rPr lang="en-US" dirty="0" smtClean="0"/>
              <a:t>Most couples lost a partner within 7 years</a:t>
            </a:r>
          </a:p>
          <a:p>
            <a:pPr lvl="1"/>
            <a:r>
              <a:rPr lang="en-US" dirty="0" smtClean="0">
                <a:solidFill>
                  <a:srgbClr val="AAFDDA"/>
                </a:solidFill>
              </a:rPr>
              <a:t>Birth rate lower than mortality rate until end of 17</a:t>
            </a:r>
            <a:r>
              <a:rPr lang="en-US" baseline="30000" dirty="0" smtClean="0">
                <a:solidFill>
                  <a:srgbClr val="AAFDDA"/>
                </a:solidFill>
              </a:rPr>
              <a:t>th</a:t>
            </a:r>
            <a:r>
              <a:rPr lang="en-US" dirty="0" smtClean="0">
                <a:solidFill>
                  <a:srgbClr val="AAFDDA"/>
                </a:solidFill>
              </a:rPr>
              <a:t> century</a:t>
            </a:r>
            <a:endParaRPr lang="en-US" dirty="0">
              <a:solidFill>
                <a:srgbClr val="AAFD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 culture grew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Slaves lived their lives under the worst of circumstances. </a:t>
            </a:r>
            <a:endParaRPr lang="en-US" altLang="en-US" sz="2800" dirty="0" smtClean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Slave communities were rich with music, dance, basket-weaving, and pottery-making. </a:t>
            </a:r>
            <a:endParaRPr lang="en-US" altLang="en-US" sz="28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Enslaved Africans brought with them the arts and crafts skills of their various cultures as well as advanced farming techniques</a:t>
            </a:r>
            <a:r>
              <a:rPr lang="en-US" altLang="en-US" sz="2800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Indeed</a:t>
            </a:r>
            <a:r>
              <a:rPr lang="en-US" altLang="en-US" sz="2800" dirty="0"/>
              <a:t>, there could be a hundred slaves working on one farm and each slave might come from a different culture and a different part of Africa.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Culture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</a:t>
            </a:r>
            <a:r>
              <a:rPr lang="en-US" dirty="0"/>
              <a:t>cultures started (Gullah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Some desired freedom </a:t>
            </a:r>
            <a:r>
              <a:rPr lang="en-US" dirty="0" smtClean="0"/>
              <a:t>and revolted</a:t>
            </a:r>
            <a:endParaRPr lang="en-US" dirty="0"/>
          </a:p>
          <a:p>
            <a:pPr lvl="1"/>
            <a:r>
              <a:rPr lang="en-US" sz="2800" dirty="0"/>
              <a:t>NYC</a:t>
            </a:r>
          </a:p>
          <a:p>
            <a:pPr lvl="1"/>
            <a:r>
              <a:rPr lang="en-US" sz="2800" dirty="0" err="1"/>
              <a:t>Stono</a:t>
            </a:r>
            <a:endParaRPr lang="en-US" sz="2800" dirty="0"/>
          </a:p>
        </p:txBody>
      </p:sp>
      <p:pic>
        <p:nvPicPr>
          <p:cNvPr id="5" name="Content Placeholder 4" descr="ston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15429" y="2293257"/>
            <a:ext cx="6508428" cy="4331063"/>
          </a:xfrm>
        </p:spPr>
      </p:pic>
    </p:spTree>
    <p:extLst>
      <p:ext uri="{BB962C8B-B14F-4D97-AF65-F5344CB8AC3E}">
        <p14:creationId xmlns:p14="http://schemas.microsoft.com/office/powerpoint/2010/main" val="1061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845389"/>
          </a:xfrm>
        </p:spPr>
        <p:txBody>
          <a:bodyPr/>
          <a:lstStyle/>
          <a:p>
            <a:r>
              <a:rPr lang="en-US" dirty="0" smtClean="0"/>
              <a:t>Slave Revolts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5" y="845390"/>
            <a:ext cx="10856685" cy="528077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AAFDDA"/>
                </a:solidFill>
              </a:rPr>
              <a:t>Stono</a:t>
            </a:r>
            <a:r>
              <a:rPr lang="en-US" dirty="0" smtClean="0">
                <a:solidFill>
                  <a:srgbClr val="AAFDDA"/>
                </a:solidFill>
              </a:rPr>
              <a:t> Rebellion – Sept. 1739</a:t>
            </a:r>
          </a:p>
          <a:p>
            <a:pPr lvl="1"/>
            <a:r>
              <a:rPr lang="en-US" dirty="0" smtClean="0">
                <a:solidFill>
                  <a:srgbClr val="AAFDDA"/>
                </a:solidFill>
              </a:rPr>
              <a:t>Armed slave revolt along </a:t>
            </a:r>
            <a:r>
              <a:rPr lang="en-US" dirty="0" err="1" smtClean="0">
                <a:solidFill>
                  <a:srgbClr val="AAFDDA"/>
                </a:solidFill>
              </a:rPr>
              <a:t>Stono</a:t>
            </a:r>
            <a:r>
              <a:rPr lang="en-US" dirty="0" smtClean="0">
                <a:solidFill>
                  <a:srgbClr val="AAFDDA"/>
                </a:solidFill>
              </a:rPr>
              <a:t> River</a:t>
            </a:r>
          </a:p>
          <a:p>
            <a:pPr lvl="2"/>
            <a:r>
              <a:rPr lang="en-US" dirty="0" smtClean="0"/>
              <a:t>80 slaves involved</a:t>
            </a:r>
          </a:p>
          <a:p>
            <a:pPr lvl="2"/>
            <a:r>
              <a:rPr lang="en-US" dirty="0" smtClean="0"/>
              <a:t>20 whites killed</a:t>
            </a:r>
          </a:p>
          <a:p>
            <a:pPr lvl="1"/>
            <a:r>
              <a:rPr lang="en-US" dirty="0" smtClean="0"/>
              <a:t>Trying to escape to Florida</a:t>
            </a:r>
          </a:p>
          <a:p>
            <a:pPr lvl="2"/>
            <a:r>
              <a:rPr lang="en-US" dirty="0" smtClean="0"/>
              <a:t>Intercepted by militia</a:t>
            </a:r>
          </a:p>
          <a:p>
            <a:pPr lvl="2"/>
            <a:r>
              <a:rPr lang="en-US" dirty="0" smtClean="0"/>
              <a:t>Executed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AAFDDA"/>
                </a:solidFill>
              </a:rPr>
              <a:t>South Carolina enacts laws restricting assembly, education, and movement</a:t>
            </a:r>
          </a:p>
          <a:p>
            <a:r>
              <a:rPr lang="en-US" dirty="0" smtClean="0">
                <a:solidFill>
                  <a:srgbClr val="F5E0FF"/>
                </a:solidFill>
              </a:rPr>
              <a:t>10 year moratorium on importing slaves from Africa</a:t>
            </a:r>
          </a:p>
          <a:p>
            <a:r>
              <a:rPr lang="en-US" dirty="0" smtClean="0">
                <a:solidFill>
                  <a:srgbClr val="F5E0FF"/>
                </a:solidFill>
              </a:rPr>
              <a:t>Penalties for harsh treatment of slaves</a:t>
            </a:r>
          </a:p>
          <a:p>
            <a:r>
              <a:rPr lang="en-US" dirty="0" smtClean="0">
                <a:solidFill>
                  <a:srgbClr val="F5E0FF"/>
                </a:solidFill>
              </a:rPr>
              <a:t>Legislative approval required for manumission</a:t>
            </a:r>
            <a:endParaRPr lang="en-US" dirty="0">
              <a:solidFill>
                <a:srgbClr val="F5E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79894"/>
          </a:xfrm>
        </p:spPr>
        <p:txBody>
          <a:bodyPr/>
          <a:lstStyle/>
          <a:p>
            <a:r>
              <a:rPr lang="en-US" dirty="0" smtClean="0"/>
              <a:t>Southern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71" y="879895"/>
            <a:ext cx="11321143" cy="58487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AAFDDA"/>
                </a:solidFill>
              </a:rPr>
              <a:t>Social structure</a:t>
            </a:r>
          </a:p>
          <a:p>
            <a:pPr lvl="1"/>
            <a:r>
              <a:rPr lang="en-US" dirty="0" smtClean="0">
                <a:solidFill>
                  <a:srgbClr val="AAFDDA"/>
                </a:solidFill>
              </a:rPr>
              <a:t>Gap between rich and poor grows as slavery spreads</a:t>
            </a:r>
          </a:p>
          <a:p>
            <a:pPr lvl="1"/>
            <a:endParaRPr lang="en-US" dirty="0" smtClean="0">
              <a:solidFill>
                <a:srgbClr val="AAFDDA"/>
              </a:solidFill>
            </a:endParaRPr>
          </a:p>
          <a:p>
            <a:r>
              <a:rPr lang="en-US" dirty="0" smtClean="0">
                <a:solidFill>
                  <a:srgbClr val="AAFDDA"/>
                </a:solidFill>
              </a:rPr>
              <a:t>Planters</a:t>
            </a:r>
          </a:p>
          <a:p>
            <a:pPr lvl="1"/>
            <a:r>
              <a:rPr lang="en-US" dirty="0" smtClean="0">
                <a:solidFill>
                  <a:srgbClr val="F5E0FF"/>
                </a:solidFill>
              </a:rPr>
              <a:t>Owned many slaves and vast plantations</a:t>
            </a:r>
          </a:p>
          <a:p>
            <a:pPr lvl="1"/>
            <a:r>
              <a:rPr lang="en-US" dirty="0" smtClean="0">
                <a:solidFill>
                  <a:srgbClr val="F5E0FF"/>
                </a:solidFill>
              </a:rPr>
              <a:t>Controlled economy</a:t>
            </a:r>
          </a:p>
          <a:p>
            <a:pPr lvl="1"/>
            <a:r>
              <a:rPr lang="en-US" dirty="0" smtClean="0">
                <a:solidFill>
                  <a:srgbClr val="F5E0FF"/>
                </a:solidFill>
              </a:rPr>
              <a:t>Dominated House of Burgesses/legislatures</a:t>
            </a:r>
          </a:p>
          <a:p>
            <a:pPr lvl="1"/>
            <a:r>
              <a:rPr lang="en-US" dirty="0" smtClean="0"/>
              <a:t>Most descended from families in VA before 1690</a:t>
            </a:r>
          </a:p>
          <a:p>
            <a:pPr lvl="1"/>
            <a:r>
              <a:rPr lang="en-US" dirty="0" smtClean="0"/>
              <a:t>Spent long hours managing affairs of plantation</a:t>
            </a:r>
          </a:p>
        </p:txBody>
      </p:sp>
    </p:spTree>
    <p:extLst>
      <p:ext uri="{BB962C8B-B14F-4D97-AF65-F5344CB8AC3E}">
        <p14:creationId xmlns:p14="http://schemas.microsoft.com/office/powerpoint/2010/main" val="3284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79894"/>
          </a:xfrm>
        </p:spPr>
        <p:txBody>
          <a:bodyPr/>
          <a:lstStyle/>
          <a:p>
            <a:r>
              <a:rPr lang="en-US" dirty="0" smtClean="0"/>
              <a:t>Southern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343" y="879895"/>
            <a:ext cx="10522857" cy="584871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AAFDDA"/>
                </a:solidFill>
              </a:rPr>
              <a:t>Small Farmers</a:t>
            </a:r>
          </a:p>
          <a:p>
            <a:pPr lvl="1"/>
            <a:r>
              <a:rPr lang="en-US" dirty="0" smtClean="0">
                <a:solidFill>
                  <a:srgbClr val="F5E0FF"/>
                </a:solidFill>
              </a:rPr>
              <a:t>Largest social group</a:t>
            </a:r>
          </a:p>
          <a:p>
            <a:pPr lvl="1"/>
            <a:r>
              <a:rPr lang="en-US" dirty="0" smtClean="0">
                <a:solidFill>
                  <a:srgbClr val="F5E0FF"/>
                </a:solidFill>
              </a:rPr>
              <a:t>Hard working, might own 1 or 2 slaves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AAFDDA"/>
                </a:solidFill>
              </a:rPr>
              <a:t>Landless Whites</a:t>
            </a:r>
          </a:p>
          <a:p>
            <a:pPr lvl="1"/>
            <a:r>
              <a:rPr lang="en-US" dirty="0" smtClean="0"/>
              <a:t>Mostly former indentured servants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AAFDDA"/>
                </a:solidFill>
              </a:rPr>
              <a:t>Indentured Servants</a:t>
            </a:r>
          </a:p>
          <a:p>
            <a:endParaRPr lang="en-US" dirty="0" smtClean="0">
              <a:solidFill>
                <a:srgbClr val="AAFDDA"/>
              </a:solidFill>
            </a:endParaRPr>
          </a:p>
          <a:p>
            <a:r>
              <a:rPr lang="en-US" dirty="0" smtClean="0">
                <a:solidFill>
                  <a:srgbClr val="AAFDDA"/>
                </a:solidFill>
              </a:rPr>
              <a:t>Slaves</a:t>
            </a:r>
          </a:p>
          <a:p>
            <a:endParaRPr lang="en-US" dirty="0" smtClean="0">
              <a:solidFill>
                <a:srgbClr val="AAFDDA"/>
              </a:solidFill>
            </a:endParaRPr>
          </a:p>
          <a:p>
            <a:r>
              <a:rPr lang="en-US" dirty="0" smtClean="0">
                <a:solidFill>
                  <a:srgbClr val="AAFDDA"/>
                </a:solidFill>
              </a:rPr>
              <a:t>Professional Class</a:t>
            </a:r>
          </a:p>
          <a:p>
            <a:pPr lvl="1"/>
            <a:r>
              <a:rPr lang="en-US" dirty="0" smtClean="0"/>
              <a:t>Few cities meant few jobs for lawyers, bankers,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England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600200"/>
            <a:ext cx="10987314" cy="483510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Population Growth</a:t>
            </a:r>
          </a:p>
          <a:p>
            <a:pPr lvl="1"/>
            <a:r>
              <a:rPr lang="en-US" dirty="0" smtClean="0"/>
              <a:t>Less disease</a:t>
            </a:r>
          </a:p>
          <a:p>
            <a:pPr lvl="1"/>
            <a:r>
              <a:rPr lang="en-US" dirty="0" smtClean="0"/>
              <a:t>Life expectancy of 70 years</a:t>
            </a:r>
          </a:p>
          <a:p>
            <a:pPr lvl="2"/>
            <a:r>
              <a:rPr lang="en-US" dirty="0" smtClean="0"/>
              <a:t>Ten years more than England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Families</a:t>
            </a:r>
          </a:p>
          <a:p>
            <a:pPr lvl="1"/>
            <a:r>
              <a:rPr lang="en-US" dirty="0" smtClean="0"/>
              <a:t>Tended to migrate to new world as families</a:t>
            </a:r>
          </a:p>
          <a:p>
            <a:pPr lvl="1"/>
            <a:r>
              <a:rPr lang="en-US" dirty="0" smtClean="0"/>
              <a:t>Population grows from natural reproduction</a:t>
            </a:r>
          </a:p>
          <a:p>
            <a:pPr lvl="1"/>
            <a:r>
              <a:rPr lang="en-US" dirty="0" smtClean="0"/>
              <a:t>Women wed in early 20s, have babies every two years</a:t>
            </a:r>
          </a:p>
          <a:p>
            <a:pPr lvl="1"/>
            <a:r>
              <a:rPr lang="en-US" dirty="0" smtClean="0"/>
              <a:t>2 out of 10 babies died in childbirth</a:t>
            </a:r>
          </a:p>
          <a:p>
            <a:pPr lvl="1"/>
            <a:r>
              <a:rPr lang="en-US" dirty="0" smtClean="0"/>
              <a:t>Stable families</a:t>
            </a:r>
          </a:p>
          <a:p>
            <a:pPr lvl="1"/>
            <a:r>
              <a:rPr lang="en-US" dirty="0" smtClean="0"/>
              <a:t>Children receive guidance from parents and grandparents</a:t>
            </a:r>
          </a:p>
          <a:p>
            <a:pPr lvl="1"/>
            <a:r>
              <a:rPr lang="en-US" dirty="0" smtClean="0"/>
              <a:t>Low premarital pregnancy rates</a:t>
            </a:r>
          </a:p>
          <a:p>
            <a:pPr lvl="1"/>
            <a:r>
              <a:rPr lang="en-US" dirty="0" smtClean="0"/>
              <a:t>Strong social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Property Rights</a:t>
            </a:r>
          </a:p>
          <a:p>
            <a:pPr lvl="1"/>
            <a:r>
              <a:rPr lang="en-US" dirty="0" smtClean="0"/>
              <a:t>Southern women have inheritance and property rights</a:t>
            </a:r>
          </a:p>
          <a:p>
            <a:pPr lvl="2"/>
            <a:r>
              <a:rPr lang="en-US" dirty="0" smtClean="0"/>
              <a:t>Men usually die young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Civil Rights – women couldn’t vote</a:t>
            </a:r>
          </a:p>
          <a:p>
            <a:pPr lvl="1"/>
            <a:r>
              <a:rPr lang="en-US" dirty="0" smtClean="0"/>
              <a:t>Considered morally weaker than men</a:t>
            </a:r>
          </a:p>
          <a:p>
            <a:pPr lvl="1"/>
            <a:r>
              <a:rPr lang="en-US" dirty="0" smtClean="0"/>
              <a:t>Cult of domesticity</a:t>
            </a:r>
          </a:p>
          <a:p>
            <a:pPr lvl="2"/>
            <a:r>
              <a:rPr lang="en-US" dirty="0" smtClean="0"/>
              <a:t>Raise children and take care of house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Marriage Laws – Puritan Laws defend marriage</a:t>
            </a:r>
          </a:p>
          <a:p>
            <a:pPr lvl="1"/>
            <a:r>
              <a:rPr lang="en-US" dirty="0" smtClean="0"/>
              <a:t>Divorce rare</a:t>
            </a:r>
          </a:p>
          <a:p>
            <a:pPr lvl="2"/>
            <a:r>
              <a:rPr lang="en-US" dirty="0" smtClean="0"/>
              <a:t>Abandonment</a:t>
            </a:r>
          </a:p>
          <a:p>
            <a:pPr lvl="2"/>
            <a:r>
              <a:rPr lang="en-US" dirty="0" err="1" smtClean="0"/>
              <a:t>Adultury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48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New England 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1573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Tight Knit Society and orderly towns</a:t>
            </a:r>
          </a:p>
          <a:p>
            <a:pPr lvl="1"/>
            <a:r>
              <a:rPr lang="en-US" dirty="0" smtClean="0"/>
              <a:t>Towns chartered to proprietors</a:t>
            </a:r>
          </a:p>
          <a:p>
            <a:pPr lvl="1"/>
            <a:r>
              <a:rPr lang="en-US" dirty="0" smtClean="0"/>
              <a:t>Consisted of</a:t>
            </a:r>
          </a:p>
          <a:p>
            <a:pPr lvl="2"/>
            <a:r>
              <a:rPr lang="en-US" dirty="0" smtClean="0"/>
              <a:t>Meeting house </a:t>
            </a:r>
          </a:p>
          <a:p>
            <a:pPr lvl="2"/>
            <a:r>
              <a:rPr lang="en-US" dirty="0" smtClean="0"/>
              <a:t>Surrounded by houses</a:t>
            </a:r>
          </a:p>
          <a:p>
            <a:pPr lvl="3"/>
            <a:r>
              <a:rPr lang="en-US" dirty="0" smtClean="0"/>
              <a:t>Land for wood, crops, and animals</a:t>
            </a:r>
          </a:p>
          <a:p>
            <a:pPr lvl="2"/>
            <a:r>
              <a:rPr lang="en-US" dirty="0" smtClean="0"/>
              <a:t>Village green</a:t>
            </a:r>
          </a:p>
          <a:p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Towns of more than 50 had to provide school</a:t>
            </a:r>
          </a:p>
          <a:p>
            <a:pPr lvl="1"/>
            <a:r>
              <a:rPr lang="en-US" dirty="0" smtClean="0"/>
              <a:t>Most adults were literate</a:t>
            </a:r>
          </a:p>
          <a:p>
            <a:pPr lvl="1"/>
            <a:r>
              <a:rPr lang="en-US" dirty="0" smtClean="0"/>
              <a:t>1636 – Harvard founded in Mass.</a:t>
            </a:r>
          </a:p>
          <a:p>
            <a:pPr lvl="1"/>
            <a:r>
              <a:rPr lang="en-US" dirty="0" smtClean="0"/>
              <a:t>1693 – William and Marry founded in VA</a:t>
            </a:r>
          </a:p>
          <a:p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Town meetings</a:t>
            </a:r>
          </a:p>
          <a:p>
            <a:pPr lvl="2"/>
            <a:r>
              <a:rPr lang="en-US" dirty="0" smtClean="0"/>
              <a:t>Elected officials</a:t>
            </a:r>
          </a:p>
          <a:p>
            <a:pPr lvl="2"/>
            <a:r>
              <a:rPr lang="en-US" dirty="0" smtClean="0"/>
              <a:t>Appointed schoolmasters</a:t>
            </a:r>
          </a:p>
          <a:p>
            <a:pPr lvl="2"/>
            <a:r>
              <a:rPr lang="en-US" dirty="0" smtClean="0"/>
              <a:t>Discussed problems</a:t>
            </a:r>
          </a:p>
        </p:txBody>
      </p:sp>
    </p:spTree>
    <p:extLst>
      <p:ext uri="{BB962C8B-B14F-4D97-AF65-F5344CB8AC3E}">
        <p14:creationId xmlns:p14="http://schemas.microsoft.com/office/powerpoint/2010/main" val="13797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Colonial Figure</a:t>
            </a:r>
            <a:endParaRPr lang="en-US" dirty="0"/>
          </a:p>
        </p:txBody>
      </p:sp>
      <p:pic>
        <p:nvPicPr>
          <p:cNvPr id="4" name="Picture 5" descr="inven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304710"/>
            <a:ext cx="4064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Benjamin Franklin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1442" y="1736951"/>
            <a:ext cx="3260091" cy="379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33257" y="1600201"/>
            <a:ext cx="6749143" cy="4960256"/>
          </a:xfrm>
        </p:spPr>
        <p:txBody>
          <a:bodyPr/>
          <a:lstStyle/>
          <a:p>
            <a:r>
              <a:rPr lang="en-US" dirty="0" smtClean="0"/>
              <a:t>Grew up </a:t>
            </a:r>
            <a:r>
              <a:rPr lang="en-US" dirty="0" smtClean="0"/>
              <a:t>modestly</a:t>
            </a:r>
          </a:p>
          <a:p>
            <a:endParaRPr lang="en-US" dirty="0" smtClean="0"/>
          </a:p>
          <a:p>
            <a:r>
              <a:rPr lang="en-US" dirty="0" smtClean="0"/>
              <a:t>Moved to Philadelphia at </a:t>
            </a:r>
            <a:r>
              <a:rPr lang="en-US" dirty="0" smtClean="0"/>
              <a:t>17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Successful, writer, printer, scientist, </a:t>
            </a:r>
            <a:r>
              <a:rPr lang="en-US" dirty="0" smtClean="0">
                <a:solidFill>
                  <a:schemeClr val="accent2"/>
                </a:solidFill>
              </a:rPr>
              <a:t>philosopher, inventor, politician, diplomat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Retired at 42 and became public servant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AAFDDA"/>
                </a:solidFill>
              </a:rPr>
              <a:t>Tobacco</a:t>
            </a:r>
          </a:p>
          <a:p>
            <a:pPr lvl="1"/>
            <a:r>
              <a:rPr lang="en-US" dirty="0" smtClean="0">
                <a:solidFill>
                  <a:srgbClr val="AAFDDA"/>
                </a:solidFill>
              </a:rPr>
              <a:t>Soil quickly exhausted</a:t>
            </a:r>
          </a:p>
          <a:p>
            <a:pPr lvl="2"/>
            <a:r>
              <a:rPr lang="en-US" dirty="0" smtClean="0">
                <a:solidFill>
                  <a:srgbClr val="F5E0FF"/>
                </a:solidFill>
              </a:rPr>
              <a:t>People move west looking for land</a:t>
            </a:r>
          </a:p>
          <a:p>
            <a:pPr lvl="1"/>
            <a:r>
              <a:rPr lang="en-US" dirty="0" smtClean="0"/>
              <a:t>1700 – 40 million pounds/year shipped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Laborers</a:t>
            </a:r>
          </a:p>
          <a:p>
            <a:pPr lvl="1"/>
            <a:r>
              <a:rPr lang="en-US" dirty="0" smtClean="0"/>
              <a:t>Impractical</a:t>
            </a:r>
          </a:p>
          <a:p>
            <a:pPr lvl="2"/>
            <a:r>
              <a:rPr lang="en-US" dirty="0" smtClean="0"/>
              <a:t>Families – death rates too high</a:t>
            </a:r>
          </a:p>
          <a:p>
            <a:pPr lvl="2"/>
            <a:r>
              <a:rPr lang="en-US" dirty="0" smtClean="0"/>
              <a:t>Indians – death rates too high</a:t>
            </a:r>
          </a:p>
          <a:p>
            <a:pPr lvl="2"/>
            <a:r>
              <a:rPr lang="en-US" dirty="0" smtClean="0"/>
              <a:t>Slaves – cost too much</a:t>
            </a:r>
          </a:p>
          <a:p>
            <a:pPr lvl="1"/>
            <a:r>
              <a:rPr lang="en-US" dirty="0" smtClean="0"/>
              <a:t>Surplus of laborers in England</a:t>
            </a:r>
          </a:p>
          <a:p>
            <a:pPr lvl="2"/>
            <a:r>
              <a:rPr lang="en-US" dirty="0" smtClean="0"/>
              <a:t>Leads to indentured servitude</a:t>
            </a:r>
          </a:p>
          <a:p>
            <a:pPr lvl="2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9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657" y="260124"/>
            <a:ext cx="8229600" cy="518992"/>
          </a:xfrm>
        </p:spPr>
        <p:txBody>
          <a:bodyPr/>
          <a:lstStyle/>
          <a:p>
            <a:r>
              <a:rPr lang="en-US" smtClean="0"/>
              <a:t>Social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7" y="1132114"/>
            <a:ext cx="11393714" cy="5441214"/>
          </a:xfrm>
        </p:spPr>
        <p:txBody>
          <a:bodyPr/>
          <a:lstStyle/>
          <a:p>
            <a:r>
              <a:rPr lang="en-US" altLang="en-US" sz="2400" dirty="0"/>
              <a:t>Benjamin Franklin believed that people had the right to make choices for themselves.</a:t>
            </a:r>
          </a:p>
          <a:p>
            <a:endParaRPr lang="en-US" altLang="en-US" sz="2400" dirty="0"/>
          </a:p>
          <a:p>
            <a:r>
              <a:rPr lang="en-US" altLang="en-US" sz="2400" dirty="0"/>
              <a:t> In 1700s, people could rarely change their social rank because they did not have enough money or education to rise above their current position.</a:t>
            </a:r>
          </a:p>
          <a:p>
            <a:endParaRPr lang="en-US" altLang="en-US" sz="2400" dirty="0"/>
          </a:p>
          <a:p>
            <a:r>
              <a:rPr lang="en-US" altLang="en-US" sz="2400" dirty="0"/>
              <a:t> Franklin was able to achieve social mobility by working hard and becoming involved in politics.</a:t>
            </a:r>
          </a:p>
          <a:p>
            <a:endParaRPr lang="en-US" altLang="en-US" sz="2400" dirty="0"/>
          </a:p>
          <a:p>
            <a:r>
              <a:rPr lang="en-US" altLang="en-US" sz="2400" dirty="0" smtClean="0">
                <a:solidFill>
                  <a:srgbClr val="AAFDDA"/>
                </a:solidFill>
              </a:rPr>
              <a:t>He </a:t>
            </a:r>
            <a:r>
              <a:rPr lang="en-US" altLang="en-US" sz="2400" dirty="0">
                <a:solidFill>
                  <a:srgbClr val="AAFDDA"/>
                </a:solidFill>
              </a:rPr>
              <a:t>is a symbol of social mobility because despite his humble childhood, Franklin became one of the most respected men in the United States</a:t>
            </a:r>
            <a:r>
              <a:rPr lang="en-US" altLang="en-US" sz="2400" dirty="0" smtClean="0">
                <a:solidFill>
                  <a:srgbClr val="AAFDDA"/>
                </a:solidFill>
              </a:rPr>
              <a:t>.</a:t>
            </a:r>
            <a:endParaRPr lang="en-US" altLang="en-US" sz="2400" dirty="0">
              <a:solidFill>
                <a:srgbClr val="AAFD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2895600" y="0"/>
            <a:ext cx="75438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 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572" y="879895"/>
            <a:ext cx="11306628" cy="582139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Certainty? In this world nothing is certain but death and taxes. </a:t>
            </a:r>
            <a:br>
              <a:rPr lang="en-US" altLang="en-US" sz="2800" dirty="0"/>
            </a:br>
            <a:r>
              <a:rPr lang="en-US" altLang="en-US" sz="2800" b="1" u="sng" dirty="0">
                <a:solidFill>
                  <a:srgbClr val="FFF87F"/>
                </a:solidFill>
              </a:rPr>
              <a:t>Benjamin Franklin </a:t>
            </a:r>
            <a:r>
              <a:rPr lang="en-US" altLang="en-US" sz="2800" b="1" dirty="0"/>
              <a:t/>
            </a:r>
            <a:br>
              <a:rPr lang="en-US" altLang="en-US" sz="2800" b="1" dirty="0"/>
            </a:br>
            <a:r>
              <a:rPr lang="en-US" altLang="en-US" sz="2800" b="1" dirty="0"/>
              <a:t/>
            </a:r>
            <a:br>
              <a:rPr lang="en-US" altLang="en-US" sz="2800" b="1" dirty="0"/>
            </a:br>
            <a:r>
              <a:rPr lang="en-US" altLang="en-US" sz="2800" b="1" dirty="0"/>
              <a:t>A penny saved is a penny earned. </a:t>
            </a:r>
            <a:br>
              <a:rPr lang="en-US" altLang="en-US" sz="2800" b="1" dirty="0"/>
            </a:br>
            <a:r>
              <a:rPr lang="en-US" altLang="en-US" sz="2800" b="1" dirty="0">
                <a:hlinkClick r:id="rId2"/>
              </a:rPr>
              <a:t>Benjamin Franklin</a:t>
            </a:r>
            <a:r>
              <a:rPr lang="en-US" altLang="en-US" sz="2800" b="1" dirty="0"/>
              <a:t> </a:t>
            </a:r>
            <a:br>
              <a:rPr lang="en-US" altLang="en-US" sz="2800" b="1" dirty="0"/>
            </a:br>
            <a:r>
              <a:rPr lang="en-US" altLang="en-US" sz="2800" b="1" dirty="0"/>
              <a:t/>
            </a:r>
            <a:br>
              <a:rPr lang="en-US" altLang="en-US" sz="2800" b="1" dirty="0"/>
            </a:br>
            <a:r>
              <a:rPr lang="en-US" altLang="en-US" sz="2800" b="1" dirty="0"/>
              <a:t>A place for everything, everything in its place. </a:t>
            </a:r>
            <a:br>
              <a:rPr lang="en-US" altLang="en-US" sz="2800" b="1" dirty="0"/>
            </a:br>
            <a:r>
              <a:rPr lang="en-US" altLang="en-US" sz="2800" b="1" dirty="0">
                <a:hlinkClick r:id="rId3"/>
              </a:rPr>
              <a:t>Benjamin Franklin</a:t>
            </a:r>
            <a:r>
              <a:rPr lang="en-US" altLang="en-US" sz="2800" b="1" dirty="0"/>
              <a:t> </a:t>
            </a:r>
            <a:br>
              <a:rPr lang="en-US" altLang="en-US" sz="2800" b="1" dirty="0"/>
            </a:br>
            <a:r>
              <a:rPr lang="en-US" altLang="en-US" sz="2800" b="1" dirty="0"/>
              <a:t/>
            </a:r>
            <a:br>
              <a:rPr lang="en-US" altLang="en-US" sz="2800" b="1" dirty="0"/>
            </a:br>
            <a:r>
              <a:rPr lang="en-US" altLang="en-US" sz="2800" b="1" dirty="0"/>
              <a:t>Genius without education is like silver in the mine. </a:t>
            </a:r>
            <a:br>
              <a:rPr lang="en-US" altLang="en-US" sz="2800" b="1" dirty="0"/>
            </a:br>
            <a:r>
              <a:rPr lang="en-US" altLang="en-US" sz="2800" b="1" dirty="0">
                <a:hlinkClick r:id="rId4"/>
              </a:rPr>
              <a:t>Benjamin Franklin</a:t>
            </a:r>
            <a:r>
              <a:rPr lang="en-US" altLang="en-US" sz="2800" b="1" dirty="0"/>
              <a:t> </a:t>
            </a:r>
            <a:br>
              <a:rPr lang="en-US" altLang="en-US" sz="2800" b="1" dirty="0"/>
            </a:br>
            <a:r>
              <a:rPr lang="en-US" altLang="en-US" sz="2800" b="1" dirty="0"/>
              <a:t/>
            </a:r>
            <a:br>
              <a:rPr lang="en-US" altLang="en-US" sz="2800" b="1" dirty="0"/>
            </a:br>
            <a:r>
              <a:rPr lang="en-US" altLang="en-US" sz="2800" b="1" dirty="0"/>
              <a:t>God helps those who help themselves. </a:t>
            </a:r>
            <a:br>
              <a:rPr lang="en-US" altLang="en-US" sz="2800" b="1" dirty="0"/>
            </a:br>
            <a:r>
              <a:rPr lang="en-US" altLang="en-US" sz="2800" b="1" dirty="0">
                <a:hlinkClick r:id="rId5"/>
              </a:rPr>
              <a:t>Benjamin Franklin</a:t>
            </a:r>
            <a:r>
              <a:rPr lang="en-US" altLang="en-US" sz="2800" b="1" dirty="0"/>
              <a:t> </a:t>
            </a:r>
            <a:br>
              <a:rPr lang="en-US" altLang="en-US" sz="2800" b="1" dirty="0"/>
            </a:br>
            <a:r>
              <a:rPr lang="en-US" altLang="en-US" sz="2800" b="1" dirty="0"/>
              <a:t/>
            </a:r>
            <a:br>
              <a:rPr lang="en-US" altLang="en-US" sz="2800" b="1" dirty="0"/>
            </a:b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459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533400"/>
            <a:ext cx="7543800" cy="76200"/>
          </a:xfrm>
        </p:spPr>
        <p:txBody>
          <a:bodyPr/>
          <a:lstStyle/>
          <a:p>
            <a:pPr eaLnBrk="1" hangingPunct="1"/>
            <a:r>
              <a:rPr lang="en-US" altLang="en-US" sz="4000"/>
              <a:t> 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7891" name="Picture 5" descr="franklin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668" y="533401"/>
            <a:ext cx="73914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3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The Great Awakening (1730s – 1740s)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5" y="1291771"/>
            <a:ext cx="10580915" cy="5264305"/>
          </a:xfrm>
        </p:spPr>
        <p:txBody>
          <a:bodyPr>
            <a:normAutofit/>
          </a:bodyPr>
          <a:lstStyle/>
          <a:p>
            <a:r>
              <a:rPr lang="en-US" dirty="0" smtClean="0"/>
              <a:t>Religious zeal lessened</a:t>
            </a:r>
          </a:p>
          <a:p>
            <a:pPr lvl="1"/>
            <a:r>
              <a:rPr lang="en-US" dirty="0" smtClean="0"/>
              <a:t>Calvinist beliefs </a:t>
            </a:r>
            <a:r>
              <a:rPr lang="en-US" dirty="0" smtClean="0"/>
              <a:t>weakened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AAFDDA"/>
                </a:solidFill>
              </a:rPr>
              <a:t>Began in Mass under pastor Jonathan Edwards</a:t>
            </a:r>
          </a:p>
          <a:p>
            <a:pPr lvl="1"/>
            <a:r>
              <a:rPr lang="en-US" dirty="0" smtClean="0"/>
              <a:t>No salvation through good works</a:t>
            </a:r>
          </a:p>
          <a:p>
            <a:pPr lvl="1"/>
            <a:r>
              <a:rPr lang="en-US" dirty="0" smtClean="0"/>
              <a:t>Complete dependence on God’s grace</a:t>
            </a:r>
          </a:p>
          <a:p>
            <a:pPr lvl="1"/>
            <a:r>
              <a:rPr lang="en-US" dirty="0" smtClean="0">
                <a:solidFill>
                  <a:srgbClr val="AAFDDA"/>
                </a:solidFill>
              </a:rPr>
              <a:t>“Sinners in the Hands of an Angry God”</a:t>
            </a:r>
          </a:p>
          <a:p>
            <a:pPr lvl="2"/>
            <a:r>
              <a:rPr lang="en-US" dirty="0" smtClean="0">
                <a:solidFill>
                  <a:srgbClr val="F5E0FF"/>
                </a:solidFill>
              </a:rPr>
              <a:t>Hell was “paved with the skulls of unbaptized children”</a:t>
            </a:r>
          </a:p>
        </p:txBody>
      </p:sp>
      <p:pic>
        <p:nvPicPr>
          <p:cNvPr id="4" name="Picture 4" descr="Sinners_in_the_Hands_of_an_Angry_God_by_Jonathan_Edwards_17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417" y="1602332"/>
            <a:ext cx="2271126" cy="468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RevJonathanEdward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912" y="1291771"/>
            <a:ext cx="2275888" cy="259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7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Great Awakening (1730s – 1740s)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600201"/>
            <a:ext cx="10871200" cy="4955875"/>
          </a:xfrm>
        </p:spPr>
        <p:txBody>
          <a:bodyPr>
            <a:normAutofit lnSpcReduction="10000"/>
          </a:bodyPr>
          <a:lstStyle/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AAFDDA"/>
                </a:solidFill>
              </a:rPr>
              <a:t>George Whitefield</a:t>
            </a:r>
          </a:p>
          <a:p>
            <a:pPr lvl="1"/>
            <a:r>
              <a:rPr lang="en-US" dirty="0" smtClean="0">
                <a:solidFill>
                  <a:srgbClr val="AAFDDA"/>
                </a:solidFill>
              </a:rPr>
              <a:t>Tours county preaching message at revival meetings</a:t>
            </a:r>
          </a:p>
          <a:p>
            <a:pPr lvl="2"/>
            <a:r>
              <a:rPr lang="en-US" dirty="0" smtClean="0">
                <a:solidFill>
                  <a:srgbClr val="AAFDDA"/>
                </a:solidFill>
              </a:rPr>
              <a:t>“saved”</a:t>
            </a:r>
          </a:p>
          <a:p>
            <a:pPr lvl="1"/>
            <a:r>
              <a:rPr lang="en-US" dirty="0" smtClean="0">
                <a:solidFill>
                  <a:srgbClr val="AAFDDA"/>
                </a:solidFill>
              </a:rPr>
              <a:t>Inspires revival movement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AAFDDA"/>
                </a:solidFill>
              </a:rPr>
              <a:t>Ministers divided</a:t>
            </a:r>
          </a:p>
          <a:p>
            <a:pPr lvl="1"/>
            <a:r>
              <a:rPr lang="en-US" dirty="0" smtClean="0">
                <a:solidFill>
                  <a:srgbClr val="F5E0FF"/>
                </a:solidFill>
              </a:rPr>
              <a:t>Old Lights </a:t>
            </a:r>
            <a:r>
              <a:rPr lang="en-US" dirty="0" smtClean="0"/>
              <a:t>– skeptical of emotionalism and theatrics of revivalists</a:t>
            </a:r>
          </a:p>
          <a:p>
            <a:pPr lvl="1"/>
            <a:r>
              <a:rPr lang="en-US" dirty="0" smtClean="0">
                <a:solidFill>
                  <a:srgbClr val="F5E0FF"/>
                </a:solidFill>
              </a:rPr>
              <a:t>New Lights </a:t>
            </a:r>
            <a:r>
              <a:rPr lang="en-US" dirty="0" smtClean="0"/>
              <a:t>– Awakening revitalized American religion</a:t>
            </a:r>
          </a:p>
          <a:p>
            <a:pPr lvl="1"/>
            <a:r>
              <a:rPr lang="en-US" dirty="0" smtClean="0"/>
              <a:t>Congregationalists split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26798"/>
          </a:xfrm>
        </p:spPr>
        <p:txBody>
          <a:bodyPr/>
          <a:lstStyle/>
          <a:p>
            <a:r>
              <a:rPr lang="en-US" dirty="0" smtClean="0"/>
              <a:t>Effects of Awakening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14" y="957943"/>
            <a:ext cx="11059886" cy="5546767"/>
          </a:xfrm>
        </p:spPr>
        <p:txBody>
          <a:bodyPr>
            <a:noAutofit/>
          </a:bodyPr>
          <a:lstStyle/>
          <a:p>
            <a:r>
              <a:rPr lang="en-US" sz="2800" dirty="0"/>
              <a:t>Undermined old clergy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accent2"/>
                </a:solidFill>
              </a:rPr>
              <a:t>Increases number and competitiveness of denominations</a:t>
            </a:r>
          </a:p>
          <a:p>
            <a:endParaRPr lang="en-US" sz="2800" dirty="0"/>
          </a:p>
          <a:p>
            <a:r>
              <a:rPr lang="en-US" sz="2800" dirty="0"/>
              <a:t>New wave of missionary work </a:t>
            </a:r>
            <a:r>
              <a:rPr lang="en-US" sz="2800" dirty="0" smtClean="0"/>
              <a:t>with </a:t>
            </a:r>
            <a:r>
              <a:rPr lang="en-US" sz="2800" dirty="0"/>
              <a:t>I</a:t>
            </a:r>
            <a:r>
              <a:rPr lang="en-US" sz="2800" dirty="0"/>
              <a:t>ndians and </a:t>
            </a:r>
            <a:r>
              <a:rPr lang="en-US" sz="2800" dirty="0" smtClean="0"/>
              <a:t>slaves</a:t>
            </a:r>
          </a:p>
          <a:p>
            <a:endParaRPr lang="en-US" sz="2800" dirty="0"/>
          </a:p>
          <a:p>
            <a:r>
              <a:rPr lang="en-US" sz="2800" dirty="0"/>
              <a:t>“new light” colleges</a:t>
            </a:r>
          </a:p>
          <a:p>
            <a:pPr lvl="1"/>
            <a:r>
              <a:rPr lang="en-US" sz="2400" dirty="0"/>
              <a:t>Princeton, Brown, Rutgers, Dartmouth</a:t>
            </a:r>
          </a:p>
          <a:p>
            <a:pPr lvl="1"/>
            <a:endParaRPr lang="en-US" sz="2400" dirty="0"/>
          </a:p>
          <a:p>
            <a:r>
              <a:rPr lang="en-US" sz="2800" dirty="0"/>
              <a:t>First spontaneous mass movement of American people ---</a:t>
            </a:r>
            <a:r>
              <a:rPr lang="en-US" sz="2400" dirty="0"/>
              <a:t>Creates sense of united America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09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Indentured Servants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Work for nothing in exchange for passage to colonies</a:t>
            </a:r>
          </a:p>
          <a:p>
            <a:pPr lvl="1"/>
            <a:r>
              <a:rPr lang="en-US" dirty="0" smtClean="0"/>
              <a:t>Promised “freedom dues” when contract up</a:t>
            </a:r>
          </a:p>
          <a:p>
            <a:pPr lvl="2"/>
            <a:r>
              <a:rPr lang="en-US" dirty="0" smtClean="0"/>
              <a:t>Few barrels of corn</a:t>
            </a:r>
          </a:p>
          <a:p>
            <a:pPr lvl="2"/>
            <a:r>
              <a:rPr lang="en-US" dirty="0" smtClean="0"/>
              <a:t>Suit of clothing</a:t>
            </a:r>
          </a:p>
          <a:p>
            <a:pPr lvl="2"/>
            <a:r>
              <a:rPr lang="en-US" dirty="0" smtClean="0"/>
              <a:t>Small piece of land</a:t>
            </a:r>
          </a:p>
          <a:p>
            <a:r>
              <a:rPr lang="en-US" dirty="0" smtClean="0"/>
              <a:t>VA and MD – </a:t>
            </a:r>
            <a:r>
              <a:rPr lang="en-US" dirty="0" err="1" smtClean="0"/>
              <a:t>headright</a:t>
            </a:r>
            <a:r>
              <a:rPr lang="en-US" dirty="0" smtClean="0"/>
              <a:t> system</a:t>
            </a:r>
          </a:p>
          <a:p>
            <a:pPr lvl="1"/>
            <a:r>
              <a:rPr lang="en-US" dirty="0" smtClean="0"/>
              <a:t>Pay for passage of laborers, receive 50 acres of land</a:t>
            </a:r>
          </a:p>
          <a:p>
            <a:r>
              <a:rPr lang="en-US" dirty="0" smtClean="0"/>
              <a:t>1700 – 100000 indentured servants</a:t>
            </a:r>
          </a:p>
          <a:p>
            <a:pPr lvl="1"/>
            <a:r>
              <a:rPr lang="en-US" dirty="0" smtClean="0"/>
              <a:t>¾ of all European immigrants to Chesapeake </a:t>
            </a:r>
          </a:p>
          <a:p>
            <a:pPr lvl="1"/>
            <a:r>
              <a:rPr lang="en-US" dirty="0" smtClean="0"/>
              <a:t>Land becomes scarce</a:t>
            </a:r>
          </a:p>
          <a:p>
            <a:pPr lvl="2"/>
            <a:r>
              <a:rPr lang="en-US" dirty="0" smtClean="0"/>
              <a:t>Land removed from freedom dues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Bacon’s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Freemen</a:t>
            </a:r>
          </a:p>
          <a:p>
            <a:pPr lvl="1"/>
            <a:r>
              <a:rPr lang="en-US" dirty="0" smtClean="0"/>
              <a:t>Frustrated</a:t>
            </a:r>
          </a:p>
          <a:p>
            <a:pPr lvl="2"/>
            <a:r>
              <a:rPr lang="en-US" dirty="0" smtClean="0"/>
              <a:t>No land, no women</a:t>
            </a:r>
          </a:p>
          <a:p>
            <a:pPr lvl="1"/>
            <a:r>
              <a:rPr lang="en-US" dirty="0" smtClean="0"/>
              <a:t>Moved west</a:t>
            </a:r>
          </a:p>
          <a:p>
            <a:pPr lvl="1"/>
            <a:r>
              <a:rPr lang="en-US" dirty="0" smtClean="0"/>
              <a:t>Denied right to vote by VA assembly </a:t>
            </a:r>
          </a:p>
          <a:p>
            <a:r>
              <a:rPr lang="en-US" dirty="0" smtClean="0"/>
              <a:t>Nathaniel Bacon</a:t>
            </a:r>
          </a:p>
          <a:p>
            <a:pPr lvl="1"/>
            <a:r>
              <a:rPr lang="en-US" dirty="0" smtClean="0"/>
              <a:t>Ex indentured servant </a:t>
            </a:r>
          </a:p>
          <a:p>
            <a:pPr lvl="1"/>
            <a:r>
              <a:rPr lang="en-US" dirty="0" smtClean="0"/>
              <a:t>Leads 1000 Virginians in revolt in 1676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Bacon’s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William Berkeley – governor of VA</a:t>
            </a:r>
          </a:p>
          <a:p>
            <a:pPr lvl="1"/>
            <a:r>
              <a:rPr lang="en-US" dirty="0" smtClean="0"/>
              <a:t>Refuses to stop Indian attacks in west</a:t>
            </a:r>
          </a:p>
          <a:p>
            <a:pPr lvl="2"/>
            <a:r>
              <a:rPr lang="en-US" dirty="0" smtClean="0"/>
              <a:t>Has monopoly on fur trade with Indians</a:t>
            </a:r>
          </a:p>
          <a:p>
            <a:pPr lvl="1"/>
            <a:r>
              <a:rPr lang="en-US" dirty="0" smtClean="0"/>
              <a:t>Bacon and other ex servants revolt</a:t>
            </a:r>
          </a:p>
          <a:p>
            <a:r>
              <a:rPr lang="en-US" dirty="0" smtClean="0"/>
              <a:t>Indians defeated</a:t>
            </a:r>
          </a:p>
          <a:p>
            <a:r>
              <a:rPr lang="en-US" dirty="0" smtClean="0"/>
              <a:t>Jamestown captured and burned</a:t>
            </a:r>
          </a:p>
          <a:p>
            <a:r>
              <a:rPr lang="en-US" dirty="0" smtClean="0"/>
              <a:t>Bacon dies of disease</a:t>
            </a:r>
          </a:p>
          <a:p>
            <a:pPr lvl="1"/>
            <a:r>
              <a:rPr lang="en-US" dirty="0" smtClean="0"/>
              <a:t>Revolt ends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Underscores growing class conflict in colonies</a:t>
            </a:r>
          </a:p>
          <a:p>
            <a:pPr lvl="1"/>
            <a:r>
              <a:rPr lang="en-US" dirty="0" smtClean="0"/>
              <a:t>Poor farmers vs. plantation owners</a:t>
            </a:r>
          </a:p>
          <a:p>
            <a:r>
              <a:rPr lang="en-US" dirty="0" smtClean="0"/>
              <a:t>Indentured servitude dies</a:t>
            </a:r>
          </a:p>
          <a:p>
            <a:pPr lvl="1"/>
            <a:r>
              <a:rPr lang="en-US" dirty="0" smtClean="0"/>
              <a:t>Freed servants are dangerous</a:t>
            </a:r>
          </a:p>
          <a:p>
            <a:pPr lvl="1"/>
            <a:r>
              <a:rPr lang="en-US" dirty="0" smtClean="0"/>
              <a:t>Wages rising in England</a:t>
            </a:r>
          </a:p>
          <a:p>
            <a:pPr lvl="2"/>
            <a:r>
              <a:rPr lang="en-US" dirty="0" smtClean="0"/>
              <a:t>English poor less willing to risk life in America</a:t>
            </a:r>
          </a:p>
          <a:p>
            <a:r>
              <a:rPr lang="en-US" dirty="0" smtClean="0"/>
              <a:t>Who will replace them as labor?</a:t>
            </a:r>
          </a:p>
        </p:txBody>
      </p:sp>
    </p:spTree>
    <p:extLst>
      <p:ext uri="{BB962C8B-B14F-4D97-AF65-F5344CB8AC3E}">
        <p14:creationId xmlns:p14="http://schemas.microsoft.com/office/powerpoint/2010/main" val="21056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Mercantilism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accent2"/>
                </a:solidFill>
              </a:rPr>
              <a:t>Philosophy of </a:t>
            </a:r>
            <a:r>
              <a:rPr lang="en-US" altLang="en-US" sz="3600" dirty="0" smtClean="0">
                <a:solidFill>
                  <a:schemeClr val="accent2"/>
                </a:solidFill>
              </a:rPr>
              <a:t>mercantilism:</a:t>
            </a:r>
          </a:p>
          <a:p>
            <a:pPr lvl="1"/>
            <a:r>
              <a:rPr lang="en-US" altLang="en-US" sz="3200" dirty="0" smtClean="0">
                <a:solidFill>
                  <a:schemeClr val="accent2"/>
                </a:solidFill>
              </a:rPr>
              <a:t>there </a:t>
            </a:r>
            <a:r>
              <a:rPr lang="en-US" altLang="en-US" sz="3200" dirty="0">
                <a:solidFill>
                  <a:schemeClr val="accent2"/>
                </a:solidFill>
              </a:rPr>
              <a:t>is only a set amount of wealth in the </a:t>
            </a:r>
            <a:r>
              <a:rPr lang="en-US" altLang="en-US" sz="3200" dirty="0" smtClean="0">
                <a:solidFill>
                  <a:schemeClr val="accent2"/>
                </a:solidFill>
              </a:rPr>
              <a:t>world</a:t>
            </a:r>
            <a:endParaRPr lang="en-US" altLang="en-US" sz="3200" dirty="0"/>
          </a:p>
          <a:p>
            <a:pPr lvl="1"/>
            <a:r>
              <a:rPr lang="en-US" altLang="en-US" sz="3200" dirty="0" smtClean="0"/>
              <a:t>the </a:t>
            </a:r>
            <a:r>
              <a:rPr lang="en-US" altLang="en-US" sz="3200" dirty="0"/>
              <a:t>only way for a country to </a:t>
            </a:r>
            <a:r>
              <a:rPr lang="en-US" altLang="en-US" sz="3200" dirty="0">
                <a:solidFill>
                  <a:schemeClr val="accent2"/>
                </a:solidFill>
              </a:rPr>
              <a:t>obtain more wealth is to Export (sell) more than they Import (buy) </a:t>
            </a:r>
            <a:r>
              <a:rPr lang="en-US" altLang="en-US" sz="3200" dirty="0">
                <a:solidFill>
                  <a:srgbClr val="FFFF00"/>
                </a:solidFill>
              </a:rPr>
              <a:t>which creates a “Favorable balance of trade</a:t>
            </a:r>
            <a:r>
              <a:rPr lang="en-US" altLang="en-US" sz="3200" dirty="0" smtClean="0">
                <a:solidFill>
                  <a:srgbClr val="FFFF00"/>
                </a:solidFill>
              </a:rPr>
              <a:t>”</a:t>
            </a:r>
          </a:p>
          <a:p>
            <a:endParaRPr lang="en-US" altLang="en-US" sz="3600" dirty="0"/>
          </a:p>
          <a:p>
            <a:r>
              <a:rPr lang="en-US" altLang="en-US" sz="3600" dirty="0">
                <a:solidFill>
                  <a:schemeClr val="accent2"/>
                </a:solidFill>
              </a:rPr>
              <a:t>Having colonies </a:t>
            </a:r>
            <a:r>
              <a:rPr lang="en-US" altLang="en-US" sz="3600" dirty="0" smtClean="0">
                <a:solidFill>
                  <a:schemeClr val="accent2"/>
                </a:solidFill>
              </a:rPr>
              <a:t>is important because they provide raw materials &amp; markets.</a:t>
            </a:r>
          </a:p>
        </p:txBody>
      </p:sp>
    </p:spTree>
    <p:extLst>
      <p:ext uri="{BB962C8B-B14F-4D97-AF65-F5344CB8AC3E}">
        <p14:creationId xmlns:p14="http://schemas.microsoft.com/office/powerpoint/2010/main" val="9312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/>
              <a:t>Mercantilist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10972800" cy="4983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Colonies exist as a market for England’s goods and a supplier of raw materials </a:t>
            </a:r>
            <a:endParaRPr lang="en-US" altLang="en-US" sz="28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All </a:t>
            </a:r>
            <a:r>
              <a:rPr lang="en-US" altLang="en-US" sz="2800" dirty="0"/>
              <a:t>trade with other nations needs to go through the home-country.* </a:t>
            </a:r>
            <a:endParaRPr lang="en-US" altLang="en-US" sz="2800" dirty="0" smtClean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Mercantilism helped create</a:t>
            </a:r>
            <a:r>
              <a:rPr lang="en-US" altLang="en-US" sz="2800" dirty="0"/>
              <a:t> trade patterns such as the </a:t>
            </a:r>
            <a:r>
              <a:rPr lang="en-US" altLang="en-US" sz="2800" dirty="0">
                <a:solidFill>
                  <a:schemeClr val="accent2"/>
                </a:solidFill>
              </a:rPr>
              <a:t>triangular trade </a:t>
            </a:r>
            <a:r>
              <a:rPr lang="en-US" altLang="en-US" sz="2800" dirty="0"/>
              <a:t>in the North Atlantic, in which raw materials were imported to the metropolis and then processed and redistributed to other colonies. </a:t>
            </a:r>
            <a:endParaRPr lang="en-US" altLang="en-US" sz="2800" dirty="0" smtClean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*</a:t>
            </a:r>
            <a:r>
              <a:rPr lang="en-US" altLang="en-US" sz="2800" dirty="0">
                <a:solidFill>
                  <a:schemeClr val="accent2"/>
                </a:solidFill>
              </a:rPr>
              <a:t>Navigation Acts- All colonial trade must go thru England. English ships with English crews.</a:t>
            </a:r>
          </a:p>
          <a:p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ris">
  <a:themeElements>
    <a:clrScheme name="Custom 3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FFDCA3"/>
      </a:accent1>
      <a:accent2>
        <a:srgbClr val="ADFDF3"/>
      </a:accent2>
      <a:accent3>
        <a:srgbClr val="FCC9EA"/>
      </a:accent3>
      <a:accent4>
        <a:srgbClr val="DADADA"/>
      </a:accent4>
      <a:accent5>
        <a:srgbClr val="EF65F1"/>
      </a:accent5>
      <a:accent6>
        <a:srgbClr val="5C5CE7"/>
      </a:accent6>
      <a:hlink>
        <a:srgbClr val="F7FC9A"/>
      </a:hlink>
      <a:folHlink>
        <a:srgbClr val="FFBD6D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arris" id="{9DED98AE-3D14-1446-8B33-C4C599554902}" vid="{FE49D284-0108-AE4C-9961-27762E9EAC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</Template>
  <TotalTime>1</TotalTime>
  <Words>1556</Words>
  <Application>Microsoft Macintosh PowerPoint</Application>
  <PresentationFormat>Widescreen</PresentationFormat>
  <Paragraphs>303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Calisto MT</vt:lpstr>
      <vt:lpstr>ＭＳ Ｐゴシック</vt:lpstr>
      <vt:lpstr>Times New Roman</vt:lpstr>
      <vt:lpstr>Arial</vt:lpstr>
      <vt:lpstr>Harris</vt:lpstr>
      <vt:lpstr>American Life in the 17th Century, and the Great Awakening</vt:lpstr>
      <vt:lpstr>The Unhealthy Chesapeake</vt:lpstr>
      <vt:lpstr>Tobacco Economy</vt:lpstr>
      <vt:lpstr>Indentured Servants</vt:lpstr>
      <vt:lpstr>Bacon’s Rebellion</vt:lpstr>
      <vt:lpstr>Bacon’s Rebellion</vt:lpstr>
      <vt:lpstr>Consequences of Rebellion</vt:lpstr>
      <vt:lpstr>Mercantilism</vt:lpstr>
      <vt:lpstr>Mercantilist System</vt:lpstr>
      <vt:lpstr>Triangular Trade</vt:lpstr>
      <vt:lpstr>Triangular Trade</vt:lpstr>
      <vt:lpstr>PowerPoint Presentation</vt:lpstr>
      <vt:lpstr>Colonial Slavery</vt:lpstr>
      <vt:lpstr>The slave trade</vt:lpstr>
      <vt:lpstr>The Middle Passage</vt:lpstr>
      <vt:lpstr>The Middle Passage</vt:lpstr>
      <vt:lpstr>Slaves vs. Indentured Servants</vt:lpstr>
      <vt:lpstr>Africans in America</vt:lpstr>
      <vt:lpstr>Early African – American Culture</vt:lpstr>
      <vt:lpstr>African American culture grew in America</vt:lpstr>
      <vt:lpstr>African Culture in America</vt:lpstr>
      <vt:lpstr>Slave Revolts</vt:lpstr>
      <vt:lpstr>Southern Society</vt:lpstr>
      <vt:lpstr>Southern Society</vt:lpstr>
      <vt:lpstr>The New England Family</vt:lpstr>
      <vt:lpstr>Women’s Rights</vt:lpstr>
      <vt:lpstr>Life in the New England Town</vt:lpstr>
      <vt:lpstr>Important Colonial Figure</vt:lpstr>
      <vt:lpstr>Benjamin Franklin</vt:lpstr>
      <vt:lpstr>Social Mobility</vt:lpstr>
      <vt:lpstr> </vt:lpstr>
      <vt:lpstr> </vt:lpstr>
      <vt:lpstr>The Great Awakening (1730s – 1740s)</vt:lpstr>
      <vt:lpstr>The Great Awakening (1730s – 1740s)</vt:lpstr>
      <vt:lpstr>Effects of Awakening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Life in the 17th Century, and the Great Awakening</dc:title>
  <dc:creator>Gail Harris</dc:creator>
  <cp:lastModifiedBy>Gail Harris</cp:lastModifiedBy>
  <cp:revision>1</cp:revision>
  <dcterms:created xsi:type="dcterms:W3CDTF">2017-08-15T01:37:32Z</dcterms:created>
  <dcterms:modified xsi:type="dcterms:W3CDTF">2017-08-15T01:39:14Z</dcterms:modified>
</cp:coreProperties>
</file>