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1" r:id="rId11"/>
    <p:sldId id="265" r:id="rId12"/>
    <p:sldId id="266" r:id="rId13"/>
    <p:sldId id="267" r:id="rId14"/>
    <p:sldId id="268" r:id="rId15"/>
    <p:sldId id="269" r:id="rId16"/>
    <p:sldId id="270" r:id="rId17"/>
    <p:sldId id="282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58"/>
    <p:restoredTop sz="94646"/>
  </p:normalViewPr>
  <p:slideViewPr>
    <p:cSldViewPr snapToGrid="0" snapToObjects="1">
      <p:cViewPr>
        <p:scale>
          <a:sx n="106" d="100"/>
          <a:sy n="106" d="100"/>
        </p:scale>
        <p:origin x="1072" y="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64808-8959-4248-B38D-24D8CB43E9E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59833-A49F-B241-A84F-3531C598D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67918C-DF6A-1F41-8924-1A26EE8A1693}" type="slidenum">
              <a:rPr/>
              <a:pPr/>
              <a:t>10</a:t>
            </a:fld>
            <a:endParaRPr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noProof="1"/>
          </a:p>
        </p:txBody>
      </p:sp>
    </p:spTree>
    <p:extLst>
      <p:ext uri="{BB962C8B-B14F-4D97-AF65-F5344CB8AC3E}">
        <p14:creationId xmlns:p14="http://schemas.microsoft.com/office/powerpoint/2010/main" val="810445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B9D73-38AF-D94B-AE44-B76D1AAA728C}" type="slidenum">
              <a:rPr/>
              <a:pPr/>
              <a:t>17</a:t>
            </a:fld>
            <a:endParaRPr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noProof="1"/>
          </a:p>
        </p:txBody>
      </p:sp>
    </p:spTree>
    <p:extLst>
      <p:ext uri="{BB962C8B-B14F-4D97-AF65-F5344CB8AC3E}">
        <p14:creationId xmlns:p14="http://schemas.microsoft.com/office/powerpoint/2010/main" val="182221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02C3D-FD32-9F42-879C-64336D90A39F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F81D4-D34D-1246-908E-20CA22C4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5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02C3D-FD32-9F42-879C-64336D90A39F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F81D4-D34D-1246-908E-20CA22C4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02C3D-FD32-9F42-879C-64336D90A39F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F81D4-D34D-1246-908E-20CA22C4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45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02C3D-FD32-9F42-879C-64336D90A39F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F81D4-D34D-1246-908E-20CA22C4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5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02C3D-FD32-9F42-879C-64336D90A39F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F81D4-D34D-1246-908E-20CA22C4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02C3D-FD32-9F42-879C-64336D90A39F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F81D4-D34D-1246-908E-20CA22C4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3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02C3D-FD32-9F42-879C-64336D90A39F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F81D4-D34D-1246-908E-20CA22C4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7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02C3D-FD32-9F42-879C-64336D90A39F}" type="datetimeFigureOut">
              <a:rPr lang="en-US" smtClean="0"/>
              <a:t>9/14/16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F81D4-D34D-1246-908E-20CA22C4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02C3D-FD32-9F42-879C-64336D90A39F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F81D4-D34D-1246-908E-20CA22C4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5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02C3D-FD32-9F42-879C-64336D90A39F}" type="datetimeFigureOut">
              <a:rPr lang="en-US" smtClean="0"/>
              <a:t>9/14/16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F81D4-D34D-1246-908E-20CA22C4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2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02C3D-FD32-9F42-879C-64336D90A39F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F81D4-D34D-1246-908E-20CA22C4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4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02C3D-FD32-9F42-879C-64336D90A39F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F81D4-D34D-1246-908E-20CA22C4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0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+mn-cs"/>
              </a:defRPr>
            </a:lvl1pPr>
          </a:lstStyle>
          <a:p>
            <a:fld id="{1E702C3D-FD32-9F42-879C-64336D90A39F}" type="datetimeFigureOut">
              <a:rPr lang="en-US" smtClean="0"/>
              <a:t>9/14/16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9F81D4-D34D-1246-908E-20CA22C44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511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Launching the New Ship of State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Rectangle 3"/>
          <p:cNvSpPr>
            <a:spLocks noGrp="1" noChangeArrowheads="1"/>
          </p:cNvSpPr>
          <p:nvPr>
            <p:ph type="title"/>
          </p:nvPr>
        </p:nvSpPr>
        <p:spPr>
          <a:xfrm>
            <a:off x="668338" y="4964906"/>
            <a:ext cx="7908925" cy="366713"/>
          </a:xfrm>
          <a:noFill/>
        </p:spPr>
        <p:txBody>
          <a:bodyPr>
            <a:spAutoFit/>
          </a:bodyPr>
          <a:lstStyle/>
          <a:p>
            <a:r>
              <a:rPr lang="en-US" dirty="0"/>
              <a:t>Hamilton’s Financial Structure Supported by Revenues</a:t>
            </a:r>
          </a:p>
        </p:txBody>
      </p:sp>
      <p:sp>
        <p:nvSpPr>
          <p:cNvPr id="425988" name="Rectangle 4"/>
          <p:cNvSpPr>
            <a:spLocks noChangeArrowheads="1"/>
          </p:cNvSpPr>
          <p:nvPr/>
        </p:nvSpPr>
        <p:spPr bwMode="auto">
          <a:xfrm>
            <a:off x="2457450" y="6489700"/>
            <a:ext cx="6615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>
                <a:ea typeface="Arial" pitchFamily="-65" charset="0"/>
                <a:cs typeface="Arial" pitchFamily="-65" charset="0"/>
              </a:rPr>
              <a:t>Copyright (c) Houghton Mifflin Company. All Rights Reserved.</a:t>
            </a:r>
          </a:p>
        </p:txBody>
      </p:sp>
      <p:pic>
        <p:nvPicPr>
          <p:cNvPr id="425996" name="Picture 12" descr="kennedy_13e_ch10_p194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8850" y="392113"/>
            <a:ext cx="4629150" cy="4149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Whiskey Rebellion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1794 – poor farmers in Western Pennsylvania revolt against excise tax on whiskey</a:t>
            </a:r>
          </a:p>
          <a:p>
            <a:pPr lvl="1"/>
            <a:r>
              <a:rPr lang="en-US" dirty="0" smtClean="0"/>
              <a:t>Liquor often used as money</a:t>
            </a:r>
          </a:p>
          <a:p>
            <a:pPr lvl="1"/>
            <a:r>
              <a:rPr lang="en-US" dirty="0" smtClean="0"/>
              <a:t>Argued they were unfairly singled out</a:t>
            </a:r>
          </a:p>
          <a:p>
            <a:pPr lvl="1"/>
            <a:r>
              <a:rPr lang="en-US" dirty="0" smtClean="0"/>
              <a:t>Calls of “taxation without representation”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Washington calls out army of 13000 troops</a:t>
            </a:r>
          </a:p>
          <a:p>
            <a:pPr lvl="1"/>
            <a:r>
              <a:rPr lang="en-US" dirty="0" smtClean="0"/>
              <a:t>Rebels scatter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Proves </a:t>
            </a:r>
            <a:r>
              <a:rPr lang="en-US" dirty="0" err="1" smtClean="0">
                <a:solidFill>
                  <a:schemeClr val="accent2"/>
                </a:solidFill>
              </a:rPr>
              <a:t>gov</a:t>
            </a:r>
            <a:r>
              <a:rPr lang="en-US" dirty="0" smtClean="0">
                <a:solidFill>
                  <a:schemeClr val="accent2"/>
                </a:solidFill>
              </a:rPr>
              <a:t>. now strong enough to withstand internal threats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parties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Anti-federalists argue that Hamilton’s policies encroach on states’ </a:t>
            </a:r>
            <a:r>
              <a:rPr lang="en-US" dirty="0" smtClean="0"/>
              <a:t>rights</a:t>
            </a:r>
          </a:p>
          <a:p>
            <a:endParaRPr lang="en-US" dirty="0" smtClean="0"/>
          </a:p>
          <a:p>
            <a:r>
              <a:rPr lang="en-US" dirty="0" smtClean="0"/>
              <a:t>Personal rivalry between Hamilton and Jefferson evolves into first political parties</a:t>
            </a:r>
          </a:p>
          <a:p>
            <a:pPr lvl="1"/>
            <a:r>
              <a:rPr lang="en-US" dirty="0" smtClean="0"/>
              <a:t>Will become Federalists and Democratic-Republicans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French Revolution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Americans initially overjoyed</a:t>
            </a:r>
          </a:p>
          <a:p>
            <a:pPr lvl="1"/>
            <a:r>
              <a:rPr lang="en-US" dirty="0" smtClean="0"/>
              <a:t>Overthrow of king, proclamation of republic</a:t>
            </a:r>
          </a:p>
          <a:p>
            <a:r>
              <a:rPr lang="en-US" dirty="0" smtClean="0"/>
              <a:t>After revolution becomes radical support in America cools</a:t>
            </a:r>
          </a:p>
          <a:p>
            <a:pPr lvl="1"/>
            <a:r>
              <a:rPr lang="en-US" dirty="0" smtClean="0"/>
              <a:t>Federalists view French revolutionaries as dangerous mob</a:t>
            </a:r>
          </a:p>
          <a:p>
            <a:r>
              <a:rPr lang="en-US" dirty="0" smtClean="0"/>
              <a:t>America becomes embroiled in international conflict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Neutrality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Jefferson and Democratic-Republicans call for joining war on side of France</a:t>
            </a:r>
          </a:p>
          <a:p>
            <a:r>
              <a:rPr lang="en-US" dirty="0" smtClean="0"/>
              <a:t>Hamilton wants to enter war on side of British to gain economic advantage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Washington knows country not strong enough to fight in 1793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Issues Neutrality Proclamation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Orders Americans to be impartial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Members of both political parties furious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 Genet (1793)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French Representative to U.S.</a:t>
            </a:r>
          </a:p>
          <a:p>
            <a:pPr lvl="1"/>
            <a:r>
              <a:rPr lang="en-US" dirty="0" smtClean="0"/>
              <a:t>Lands in Charleston, travels to Philly</a:t>
            </a:r>
          </a:p>
          <a:p>
            <a:pPr lvl="1"/>
            <a:r>
              <a:rPr lang="en-US" dirty="0" smtClean="0"/>
              <a:t>Cheered by crowds of </a:t>
            </a:r>
            <a:r>
              <a:rPr lang="en-US" dirty="0" err="1" smtClean="0"/>
              <a:t>Jeffersonians</a:t>
            </a:r>
            <a:endParaRPr lang="en-US" dirty="0" smtClean="0"/>
          </a:p>
          <a:p>
            <a:pPr lvl="2"/>
            <a:r>
              <a:rPr lang="en-US" dirty="0" smtClean="0"/>
              <a:t>Believes Neutrality Proclamation doesn’t reflect desires of Americans as a whole</a:t>
            </a:r>
          </a:p>
          <a:p>
            <a:pPr lvl="2"/>
            <a:r>
              <a:rPr lang="en-US" dirty="0" smtClean="0"/>
              <a:t>Begins funding American privateers to capture British ships, and planning an invasion of Spanish Florida</a:t>
            </a:r>
          </a:p>
          <a:p>
            <a:pPr lvl="2"/>
            <a:r>
              <a:rPr lang="en-US" dirty="0" smtClean="0"/>
              <a:t>Expelled from country</a:t>
            </a:r>
          </a:p>
          <a:p>
            <a:r>
              <a:rPr lang="en-US" dirty="0" smtClean="0"/>
              <a:t>America continues to sell food to French islands in Caribbean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France angered at U.S. non-intervention, but never officially called on U.S. to honor alliance of 1778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Relations with Britain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6825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Still maintained forts on U.S. territory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Supplying Indians with weapons</a:t>
            </a:r>
          </a:p>
          <a:p>
            <a:pPr lvl="1"/>
            <a:r>
              <a:rPr lang="en-US" dirty="0" smtClean="0"/>
              <a:t>Discovered after signing of Treaty of Greenville (1795)</a:t>
            </a:r>
          </a:p>
          <a:p>
            <a:pPr lvl="2"/>
            <a:r>
              <a:rPr lang="en-US" dirty="0" smtClean="0"/>
              <a:t>Indians cede vast tracts of land in Ohio after defeat by “Mad Anthony” Wayne at Battle of Fallen </a:t>
            </a:r>
            <a:r>
              <a:rPr lang="en-US" dirty="0" smtClean="0"/>
              <a:t>Timbers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American neutrality ignored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British seize around 300 ships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Sailors impressed into British army and </a:t>
            </a:r>
            <a:r>
              <a:rPr lang="en-US" dirty="0" smtClean="0">
                <a:solidFill>
                  <a:schemeClr val="accent2"/>
                </a:solidFill>
              </a:rPr>
              <a:t>navy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err="1" smtClean="0"/>
              <a:t>Jeffersonians</a:t>
            </a:r>
            <a:r>
              <a:rPr lang="en-US" dirty="0" smtClean="0"/>
              <a:t> call for war with Britain, or embargo</a:t>
            </a:r>
          </a:p>
          <a:p>
            <a:pPr lvl="1"/>
            <a:r>
              <a:rPr lang="en-US" dirty="0" smtClean="0"/>
              <a:t>Washington knows this will destroy national economy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4941094"/>
            <a:ext cx="7908925" cy="366712"/>
          </a:xfrm>
          <a:noFill/>
        </p:spPr>
        <p:txBody>
          <a:bodyPr>
            <a:spAutoFit/>
          </a:bodyPr>
          <a:lstStyle/>
          <a:p>
            <a:r>
              <a:rPr lang="en-US" dirty="0"/>
              <a:t>American Posts Held by the British After 1783</a:t>
            </a:r>
          </a:p>
        </p:txBody>
      </p:sp>
      <p:sp>
        <p:nvSpPr>
          <p:cNvPr id="414722" name="Rectangle 2"/>
          <p:cNvSpPr>
            <a:spLocks noGrp="1" noChangeAspect="1" noChangeArrowheads="1"/>
          </p:cNvSpPr>
          <p:nvPr>
            <p:ph idx="1"/>
          </p:nvPr>
        </p:nvSpPr>
        <p:spPr>
          <a:xfrm>
            <a:off x="668338" y="5908675"/>
            <a:ext cx="7908925" cy="581025"/>
          </a:xfrm>
          <a:noFill/>
          <a:ln/>
        </p:spPr>
        <p:txBody>
          <a:bodyPr>
            <a:normAutofit fontScale="47500" lnSpcReduction="20000"/>
          </a:bodyPr>
          <a:lstStyle/>
          <a:p>
            <a:r>
              <a:rPr lang="en-US" dirty="0"/>
              <a:t>Despite the 1783 Treaty of Paris, the British government was reluctant to abandon its lucrative fur trade and maintained a chain of northern frontier posts. </a:t>
            </a:r>
          </a:p>
        </p:txBody>
      </p:sp>
      <p:sp>
        <p:nvSpPr>
          <p:cNvPr id="414727" name="Rectangle 7"/>
          <p:cNvSpPr>
            <a:spLocks noChangeArrowheads="1"/>
          </p:cNvSpPr>
          <p:nvPr/>
        </p:nvSpPr>
        <p:spPr bwMode="auto">
          <a:xfrm>
            <a:off x="2457450" y="6489700"/>
            <a:ext cx="6615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>
                <a:ea typeface="Arial" pitchFamily="-65" charset="0"/>
                <a:cs typeface="Arial" pitchFamily="-65" charset="0"/>
              </a:rPr>
              <a:t>Copyright (c) Houghton Mifflin Company. All Rights Reserved.</a:t>
            </a:r>
          </a:p>
        </p:txBody>
      </p:sp>
      <p:pic>
        <p:nvPicPr>
          <p:cNvPr id="414732" name="Picture 12" descr="kennedy_13e_ch10_p200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5425" y="374650"/>
            <a:ext cx="6134100" cy="4187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Jay’s Treaty (1794)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10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Washington sends John Jay to England to work out deal</a:t>
            </a:r>
          </a:p>
          <a:p>
            <a:pPr lvl="1"/>
            <a:r>
              <a:rPr lang="en-US" dirty="0" smtClean="0"/>
              <a:t>Negotiations sabotaged by </a:t>
            </a:r>
            <a:r>
              <a:rPr lang="en-US" dirty="0" smtClean="0"/>
              <a:t>Hamilton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Results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Britain would repay money from shipping seizures and </a:t>
            </a:r>
            <a:r>
              <a:rPr lang="en-US" dirty="0" err="1" smtClean="0">
                <a:solidFill>
                  <a:schemeClr val="accent2"/>
                </a:solidFill>
              </a:rPr>
              <a:t>impressment</a:t>
            </a:r>
            <a:r>
              <a:rPr lang="en-US" dirty="0" smtClean="0">
                <a:solidFill>
                  <a:schemeClr val="accent2"/>
                </a:solidFill>
              </a:rPr>
              <a:t> (no agreement to stop practice)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America would pay off pre-Revolutionary War </a:t>
            </a:r>
            <a:r>
              <a:rPr lang="en-US" dirty="0" smtClean="0">
                <a:solidFill>
                  <a:schemeClr val="accent2"/>
                </a:solidFill>
              </a:rPr>
              <a:t>debt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Reaction</a:t>
            </a:r>
          </a:p>
          <a:p>
            <a:pPr lvl="1"/>
            <a:r>
              <a:rPr lang="en-US" dirty="0" smtClean="0"/>
              <a:t>Southern farmers infuriated</a:t>
            </a:r>
          </a:p>
          <a:p>
            <a:pPr lvl="2"/>
            <a:r>
              <a:rPr lang="en-US" dirty="0" smtClean="0"/>
              <a:t>Have to pay northern debt, while northern merchants paid by British</a:t>
            </a:r>
          </a:p>
          <a:p>
            <a:pPr lvl="1"/>
            <a:r>
              <a:rPr lang="en-US" dirty="0" smtClean="0"/>
              <a:t>War avoided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Pinkney</a:t>
            </a:r>
            <a:r>
              <a:rPr lang="en-US" dirty="0" smtClean="0">
                <a:solidFill>
                  <a:schemeClr val="accent2"/>
                </a:solidFill>
              </a:rPr>
              <a:t> Treaty (1795)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Spain agrees to reopen Mississippi </a:t>
            </a:r>
            <a:r>
              <a:rPr lang="en-US" dirty="0" smtClean="0">
                <a:solidFill>
                  <a:schemeClr val="accent2"/>
                </a:solidFill>
              </a:rPr>
              <a:t>river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Allows use of disputed territory north of </a:t>
            </a:r>
            <a:r>
              <a:rPr lang="en-US" dirty="0" smtClean="0">
                <a:solidFill>
                  <a:schemeClr val="accent2"/>
                </a:solidFill>
              </a:rPr>
              <a:t>Florida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Favorable terms</a:t>
            </a:r>
          </a:p>
          <a:p>
            <a:pPr lvl="1"/>
            <a:r>
              <a:rPr lang="en-US" dirty="0" smtClean="0"/>
              <a:t>Doesn’t want America becoming too friendly with Britain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Pains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1789 – New Constitution goes into affect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Population doubling every 20 years</a:t>
            </a:r>
          </a:p>
          <a:p>
            <a:pPr lvl="1"/>
            <a:r>
              <a:rPr lang="en-US" dirty="0" smtClean="0"/>
              <a:t>90% rural, 5% west of the Appalachians</a:t>
            </a:r>
          </a:p>
          <a:p>
            <a:r>
              <a:rPr lang="en-US" dirty="0" smtClean="0"/>
              <a:t>Vermont becomes 14</a:t>
            </a:r>
            <a:r>
              <a:rPr lang="en-US" baseline="30000" dirty="0" smtClean="0"/>
              <a:t>th</a:t>
            </a:r>
            <a:r>
              <a:rPr lang="en-US" dirty="0" smtClean="0"/>
              <a:t> state in 1791</a:t>
            </a:r>
          </a:p>
          <a:p>
            <a:pPr lvl="1"/>
            <a:r>
              <a:rPr lang="en-US" dirty="0" smtClean="0"/>
              <a:t>Followed by Kentucky, Tennessee, and Ohio</a:t>
            </a:r>
          </a:p>
          <a:p>
            <a:pPr lvl="1"/>
            <a:r>
              <a:rPr lang="en-US" dirty="0" smtClean="0"/>
              <a:t>Westerners seen as crude, rough pioneers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America still heavily in debt</a:t>
            </a:r>
          </a:p>
          <a:p>
            <a:pPr lvl="1"/>
            <a:r>
              <a:rPr lang="en-US" dirty="0" smtClean="0"/>
              <a:t>Paper money worthless</a:t>
            </a:r>
          </a:p>
          <a:p>
            <a:pPr lvl="1"/>
            <a:r>
              <a:rPr lang="en-US" dirty="0" smtClean="0"/>
              <a:t>Other nations still doubted U.S. could succeed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Washington’s farewell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Washington steps down after two terms</a:t>
            </a:r>
          </a:p>
          <a:p>
            <a:pPr lvl="1"/>
            <a:r>
              <a:rPr lang="en-US" dirty="0" smtClean="0"/>
              <a:t>Establishes precedent that is followed until </a:t>
            </a:r>
            <a:r>
              <a:rPr lang="en-US" dirty="0" smtClean="0"/>
              <a:t>FDR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Farewell Address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Warns against political parties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Warns against permanent alliances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John Adams becomes 2</a:t>
            </a:r>
            <a:r>
              <a:rPr lang="en-US" baseline="30000" dirty="0" smtClean="0">
                <a:solidFill>
                  <a:schemeClr val="accent2"/>
                </a:solidFill>
              </a:rPr>
              <a:t>nd</a:t>
            </a:r>
            <a:r>
              <a:rPr lang="en-US" dirty="0" smtClean="0">
                <a:solidFill>
                  <a:schemeClr val="accent2"/>
                </a:solidFill>
              </a:rPr>
              <a:t> President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Wins 71-68 against Jefferson, who becomes V.P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Faces many problems</a:t>
            </a:r>
          </a:p>
          <a:p>
            <a:pPr lvl="1"/>
            <a:r>
              <a:rPr lang="en-US" dirty="0" smtClean="0"/>
              <a:t>Hamilton plots with cabinet members against Adams</a:t>
            </a:r>
          </a:p>
          <a:p>
            <a:pPr lvl="1"/>
            <a:r>
              <a:rPr lang="en-US" dirty="0" smtClean="0"/>
              <a:t>Jefferson, political rival, is VP</a:t>
            </a:r>
          </a:p>
          <a:p>
            <a:pPr lvl="1"/>
            <a:r>
              <a:rPr lang="en-US" dirty="0" smtClean="0"/>
              <a:t>International relations with France at the brink of war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Undeclared War with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89685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France considers Jay’s Treaty a violation of the Franco-American Treaty of 1778</a:t>
            </a:r>
          </a:p>
          <a:p>
            <a:pPr lvl="1"/>
            <a:r>
              <a:rPr lang="en-US" dirty="0" smtClean="0"/>
              <a:t>Begins seizing U.S. </a:t>
            </a:r>
            <a:r>
              <a:rPr lang="en-US" dirty="0" smtClean="0"/>
              <a:t>ships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XYZ Affair (1797-98)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Three envoys sent to France to meet with Talleyrand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French agents (X, Y, Z) demand 32 million florins plus $250000 just to speak to Talleyrand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Americans refuse to pay bribe, no </a:t>
            </a:r>
            <a:r>
              <a:rPr lang="en-US" dirty="0" smtClean="0">
                <a:solidFill>
                  <a:schemeClr val="accent2"/>
                </a:solidFill>
              </a:rPr>
              <a:t>agreement</a:t>
            </a:r>
          </a:p>
          <a:p>
            <a:pPr lvl="1"/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Americans </a:t>
            </a:r>
            <a:r>
              <a:rPr lang="en-US" dirty="0" smtClean="0"/>
              <a:t>call for war with France</a:t>
            </a:r>
          </a:p>
          <a:p>
            <a:pPr lvl="2"/>
            <a:r>
              <a:rPr lang="en-US" dirty="0" smtClean="0"/>
              <a:t>Adams, like Washington knows war could mean disaster</a:t>
            </a:r>
          </a:p>
          <a:p>
            <a:pPr lvl="1"/>
            <a:r>
              <a:rPr lang="en-US" dirty="0" smtClean="0"/>
              <a:t>War not declared</a:t>
            </a:r>
          </a:p>
          <a:p>
            <a:pPr lvl="2"/>
            <a:r>
              <a:rPr lang="en-US" dirty="0" smtClean="0"/>
              <a:t>Naval warfare rages for almost two years in the Atlantic</a:t>
            </a:r>
          </a:p>
          <a:p>
            <a:pPr lvl="3"/>
            <a:r>
              <a:rPr lang="en-US" dirty="0" smtClean="0"/>
              <a:t>Over 80 French ships captured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Adams sacrifices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Talleyrand doesn’t want U.S. as enemy</a:t>
            </a:r>
          </a:p>
          <a:p>
            <a:pPr lvl="1"/>
            <a:r>
              <a:rPr lang="en-US" dirty="0" smtClean="0"/>
              <a:t>Asks for second envoy, will be treated respectfully </a:t>
            </a:r>
          </a:p>
          <a:p>
            <a:r>
              <a:rPr lang="en-US" dirty="0" smtClean="0"/>
              <a:t>Meet with Napoleon in 1800</a:t>
            </a:r>
          </a:p>
          <a:p>
            <a:pPr lvl="1"/>
            <a:r>
              <a:rPr lang="en-US" dirty="0" smtClean="0"/>
              <a:t>New treaty signed</a:t>
            </a:r>
          </a:p>
          <a:p>
            <a:pPr lvl="2"/>
            <a:r>
              <a:rPr lang="en-US" dirty="0" smtClean="0"/>
              <a:t>Ends 1778 alliance</a:t>
            </a:r>
          </a:p>
          <a:p>
            <a:pPr lvl="2"/>
            <a:r>
              <a:rPr lang="en-US" dirty="0" smtClean="0"/>
              <a:t>Americans must pay French shippers claims</a:t>
            </a:r>
          </a:p>
          <a:p>
            <a:r>
              <a:rPr lang="en-US" dirty="0" smtClean="0"/>
              <a:t>Adams keeps U.S. out of war</a:t>
            </a:r>
          </a:p>
          <a:p>
            <a:pPr lvl="1"/>
            <a:r>
              <a:rPr lang="en-US" dirty="0" smtClean="0"/>
              <a:t>Loses popularity and chance at 2</a:t>
            </a:r>
            <a:r>
              <a:rPr lang="en-US" baseline="30000" dirty="0" smtClean="0"/>
              <a:t>nd</a:t>
            </a:r>
            <a:r>
              <a:rPr lang="en-US" dirty="0" smtClean="0"/>
              <a:t> term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Alien and Sedition Acts (1798)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263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Federalists seek to weaken Democratic-Republicans and influence of Jefferson</a:t>
            </a:r>
          </a:p>
          <a:p>
            <a:pPr lvl="1"/>
            <a:r>
              <a:rPr lang="en-US" dirty="0" smtClean="0"/>
              <a:t>Do not trust poor </a:t>
            </a:r>
            <a:r>
              <a:rPr lang="en-US" dirty="0" smtClean="0"/>
              <a:t>people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Alien Laws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Raised residence requirements from five to fourteen years in order to become citizen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Allowed President to deport aliens during peacetime and jail them during </a:t>
            </a:r>
            <a:r>
              <a:rPr lang="en-US" dirty="0" smtClean="0">
                <a:solidFill>
                  <a:schemeClr val="accent2"/>
                </a:solidFill>
              </a:rPr>
              <a:t>war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Sedition Act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Anyone impeding policies of </a:t>
            </a:r>
            <a:r>
              <a:rPr lang="en-US" dirty="0" err="1" smtClean="0">
                <a:solidFill>
                  <a:schemeClr val="accent2"/>
                </a:solidFill>
              </a:rPr>
              <a:t>gov</a:t>
            </a:r>
            <a:r>
              <a:rPr lang="en-US" dirty="0" smtClean="0">
                <a:solidFill>
                  <a:schemeClr val="accent2"/>
                </a:solidFill>
              </a:rPr>
              <a:t>. or defaming officials subject to fines and jail</a:t>
            </a:r>
          </a:p>
          <a:p>
            <a:pPr lvl="2"/>
            <a:r>
              <a:rPr lang="en-US" dirty="0" smtClean="0"/>
              <a:t>Obviously unconstitutional, set to expire in 1801</a:t>
            </a:r>
          </a:p>
          <a:p>
            <a:pPr lvl="3"/>
            <a:r>
              <a:rPr lang="en-US" dirty="0" smtClean="0"/>
              <a:t>Federalist majority in Congress and on Court would ensure law stood</a:t>
            </a:r>
          </a:p>
          <a:p>
            <a:pPr lvl="3"/>
            <a:r>
              <a:rPr lang="en-US" dirty="0" smtClean="0"/>
              <a:t>Don’t want the law to be used against themselves</a:t>
            </a:r>
          </a:p>
          <a:p>
            <a:pPr lvl="2"/>
            <a:r>
              <a:rPr lang="en-US" dirty="0" smtClean="0"/>
              <a:t>Matthew Lyon imprisoned for writing unfavorably about President Adams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Virginia (Madison) and Kentucky (Jefferson) Resolutions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278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Jefferson and Democratic Republicans afraid Federalists will continue to violate </a:t>
            </a:r>
            <a:r>
              <a:rPr lang="en-US" dirty="0" smtClean="0">
                <a:solidFill>
                  <a:schemeClr val="accent1"/>
                </a:solidFill>
              </a:rPr>
              <a:t>rights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Madison and Jefferson write legislation approved in 1798-99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“Compact Theory”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States had formed compact with federal </a:t>
            </a:r>
            <a:r>
              <a:rPr lang="en-US" dirty="0" err="1" smtClean="0">
                <a:solidFill>
                  <a:schemeClr val="accent1"/>
                </a:solidFill>
              </a:rPr>
              <a:t>gov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States had right to nullify laws if contract with federal </a:t>
            </a:r>
            <a:r>
              <a:rPr lang="en-US" dirty="0" err="1" smtClean="0">
                <a:solidFill>
                  <a:schemeClr val="accent1"/>
                </a:solidFill>
              </a:rPr>
              <a:t>gov</a:t>
            </a:r>
            <a:r>
              <a:rPr lang="en-US" dirty="0" smtClean="0">
                <a:solidFill>
                  <a:schemeClr val="accent1"/>
                </a:solidFill>
              </a:rPr>
              <a:t>. violated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A.K.A. “States’ rights theory,” and “nullification</a:t>
            </a:r>
            <a:r>
              <a:rPr lang="en-US" dirty="0" smtClean="0">
                <a:solidFill>
                  <a:schemeClr val="accent1"/>
                </a:solidFill>
              </a:rPr>
              <a:t>”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Resolutions only adopted by Virginia and Kentucky</a:t>
            </a:r>
          </a:p>
          <a:p>
            <a:pPr lvl="1"/>
            <a:r>
              <a:rPr lang="en-US" dirty="0" smtClean="0"/>
              <a:t>Federalists argue only Supreme Court can nullify laws</a:t>
            </a:r>
          </a:p>
          <a:p>
            <a:pPr lvl="2"/>
            <a:r>
              <a:rPr lang="en-US" dirty="0" smtClean="0"/>
              <a:t>Adopted in 1803 due to Marbury v. </a:t>
            </a:r>
            <a:r>
              <a:rPr lang="en-US" dirty="0" smtClean="0"/>
              <a:t>Madison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Nobody wants secession, but argument is there</a:t>
            </a:r>
          </a:p>
          <a:p>
            <a:pPr lvl="1"/>
            <a:r>
              <a:rPr lang="en-US" dirty="0" smtClean="0"/>
              <a:t>Will reappear in 1832 over tariffs, in 1850s over slavery, and eventually leads to Civil War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Same people as Federalists before Constitution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Favor stronger government</a:t>
            </a:r>
          </a:p>
          <a:p>
            <a:pPr lvl="2"/>
            <a:r>
              <a:rPr lang="en-US" dirty="0" smtClean="0"/>
              <a:t>Run by educated aristocrats</a:t>
            </a:r>
          </a:p>
          <a:p>
            <a:pPr lvl="1"/>
            <a:r>
              <a:rPr lang="en-US" dirty="0" smtClean="0"/>
              <a:t>Most were merchants, manufacturers, and shippers</a:t>
            </a:r>
          </a:p>
          <a:p>
            <a:pPr lvl="1"/>
            <a:r>
              <a:rPr lang="en-US" dirty="0" smtClean="0"/>
              <a:t>Pro-British</a:t>
            </a:r>
          </a:p>
          <a:p>
            <a:pPr lvl="2"/>
            <a:r>
              <a:rPr lang="en-US" dirty="0" smtClean="0"/>
              <a:t>Wanted to increase foreign trade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Democratic-Republicans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Led by Jefferson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Appealed to common people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Wanted informed leaders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Weaker central </a:t>
            </a:r>
            <a:r>
              <a:rPr lang="en-US" dirty="0" err="1" smtClean="0">
                <a:solidFill>
                  <a:schemeClr val="accent2"/>
                </a:solidFill>
              </a:rPr>
              <a:t>gov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 lvl="2"/>
            <a:r>
              <a:rPr lang="en-US" dirty="0" smtClean="0"/>
              <a:t>Sovereignty of states</a:t>
            </a:r>
          </a:p>
          <a:p>
            <a:pPr lvl="1"/>
            <a:r>
              <a:rPr lang="en-US" dirty="0" smtClean="0"/>
              <a:t>Mostly pro-French</a:t>
            </a:r>
          </a:p>
          <a:p>
            <a:pPr lvl="1"/>
            <a:r>
              <a:rPr lang="en-US" dirty="0" smtClean="0"/>
              <a:t>Focus on paying off debt</a:t>
            </a:r>
          </a:p>
          <a:p>
            <a:pPr lvl="1"/>
            <a:r>
              <a:rPr lang="en-US" dirty="0" smtClean="0"/>
              <a:t>Mostly farmers</a:t>
            </a:r>
          </a:p>
          <a:p>
            <a:pPr lvl="2"/>
            <a:r>
              <a:rPr lang="en-US" dirty="0" smtClean="0"/>
              <a:t>Farming was ennobling</a:t>
            </a:r>
          </a:p>
          <a:p>
            <a:pPr lvl="3"/>
            <a:r>
              <a:rPr lang="en-US" dirty="0" smtClean="0"/>
              <a:t>Kept people away from wickedness of cities</a:t>
            </a:r>
          </a:p>
          <a:p>
            <a:pPr lvl="1"/>
            <a:r>
              <a:rPr lang="en-US" dirty="0" smtClean="0"/>
              <a:t>Slavery would prevent class of landless voters</a:t>
            </a:r>
          </a:p>
          <a:p>
            <a:pPr lvl="1"/>
            <a:r>
              <a:rPr lang="en-US" dirty="0" smtClean="0"/>
              <a:t>Champions of free speech, individual liberties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Washington becomes President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Imposing figure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Famous hero of the Revolution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Respected by most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Wins election unanimously in Electoral College in 1789</a:t>
            </a:r>
          </a:p>
          <a:p>
            <a:pPr lvl="1"/>
            <a:r>
              <a:rPr lang="en-US" dirty="0" smtClean="0"/>
              <a:t>Journey from Mt. Vernon to New York filled with cheering crowds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Establishes first “Cabinet”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Secretary of State – Thomas Jefferson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Secretary of the Treasury – Alexander Hamilton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Secretary of War – Henry Knox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had ratified the Constitution based on a promise of a </a:t>
            </a:r>
            <a:r>
              <a:rPr lang="en-US" dirty="0" smtClean="0">
                <a:solidFill>
                  <a:schemeClr val="accent2"/>
                </a:solidFill>
              </a:rPr>
              <a:t>Bill of </a:t>
            </a:r>
            <a:r>
              <a:rPr lang="en-US" dirty="0" smtClean="0">
                <a:solidFill>
                  <a:schemeClr val="accent2"/>
                </a:solidFill>
              </a:rPr>
              <a:t>Rights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10 Amendments officially ratified in </a:t>
            </a:r>
            <a:r>
              <a:rPr lang="en-US" dirty="0" smtClean="0">
                <a:solidFill>
                  <a:schemeClr val="accent2"/>
                </a:solidFill>
              </a:rPr>
              <a:t>1791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Judiciary Act of 1789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Creates federal court system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John Jay becomes first Chief Justice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Alexander Hamilton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Born in British West Indies</a:t>
            </a:r>
          </a:p>
          <a:p>
            <a:pPr lvl="1"/>
            <a:r>
              <a:rPr lang="en-US" dirty="0" smtClean="0"/>
              <a:t>Loyalty to U.S. often questioned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Urged federal </a:t>
            </a:r>
            <a:r>
              <a:rPr lang="en-US" dirty="0" err="1" smtClean="0">
                <a:solidFill>
                  <a:schemeClr val="accent2"/>
                </a:solidFill>
              </a:rPr>
              <a:t>gov</a:t>
            </a:r>
            <a:r>
              <a:rPr lang="en-US" dirty="0" smtClean="0">
                <a:solidFill>
                  <a:schemeClr val="accent2"/>
                </a:solidFill>
              </a:rPr>
              <a:t>. to pay $54 million of debt at face value plus </a:t>
            </a:r>
            <a:r>
              <a:rPr lang="en-US" dirty="0" smtClean="0">
                <a:solidFill>
                  <a:schemeClr val="accent2"/>
                </a:solidFill>
              </a:rPr>
              <a:t>interest (“</a:t>
            </a:r>
            <a:r>
              <a:rPr lang="en-US" dirty="0" smtClean="0">
                <a:solidFill>
                  <a:schemeClr val="accent2"/>
                </a:solidFill>
              </a:rPr>
              <a:t>Funding at Par</a:t>
            </a:r>
            <a:r>
              <a:rPr lang="en-US" dirty="0" smtClean="0">
                <a:solidFill>
                  <a:schemeClr val="accent2"/>
                </a:solidFill>
              </a:rPr>
              <a:t>”)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Wanted federal </a:t>
            </a:r>
            <a:r>
              <a:rPr lang="en-US" dirty="0" err="1" smtClean="0">
                <a:solidFill>
                  <a:schemeClr val="accent2"/>
                </a:solidFill>
              </a:rPr>
              <a:t>gov</a:t>
            </a:r>
            <a:r>
              <a:rPr lang="en-US" dirty="0" smtClean="0">
                <a:solidFill>
                  <a:schemeClr val="accent2"/>
                </a:solidFill>
              </a:rPr>
              <a:t>. to assume $21.5 million from states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Debt not distributed evenly</a:t>
            </a:r>
          </a:p>
          <a:p>
            <a:pPr lvl="2"/>
            <a:r>
              <a:rPr lang="en-US" dirty="0" smtClean="0"/>
              <a:t>Massachusetts has huge debt, Virginia doesn’t</a:t>
            </a:r>
          </a:p>
          <a:p>
            <a:pPr lvl="2"/>
            <a:r>
              <a:rPr lang="en-US" dirty="0" smtClean="0"/>
              <a:t>Southern states see federal assumption of debt as unfair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Compromise worked out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District of Columbia will be built on Virginia land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Federal </a:t>
            </a:r>
            <a:r>
              <a:rPr lang="en-US" dirty="0" err="1" smtClean="0">
                <a:solidFill>
                  <a:schemeClr val="accent2"/>
                </a:solidFill>
              </a:rPr>
              <a:t>gov</a:t>
            </a:r>
            <a:r>
              <a:rPr lang="en-US" dirty="0" smtClean="0">
                <a:solidFill>
                  <a:schemeClr val="accent2"/>
                </a:solidFill>
              </a:rPr>
              <a:t>. will assume states’ debt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Customs Duties and Excise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Federal debt now at $75 million</a:t>
            </a:r>
          </a:p>
          <a:p>
            <a:r>
              <a:rPr lang="en-US" dirty="0" smtClean="0"/>
              <a:t>Hamilton uses as an asset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The more people the U.S. owes money to, the more people will care about what happens to the U.S.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Hamilton proposes customs duties to pay debt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1789 – tariff of 8% on imports passed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Also will protect new industries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1791 – excise tax on whiskey passed</a:t>
            </a:r>
          </a:p>
          <a:p>
            <a:pPr lvl="2"/>
            <a:r>
              <a:rPr lang="en-US" dirty="0" smtClean="0"/>
              <a:t>7 cents per gallon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National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Hamilton wants treasury to be a private institution</a:t>
            </a:r>
          </a:p>
          <a:p>
            <a:pPr lvl="1"/>
            <a:r>
              <a:rPr lang="en-US" dirty="0" smtClean="0"/>
              <a:t>Modeled after Bank of England</a:t>
            </a:r>
          </a:p>
          <a:p>
            <a:pPr lvl="1"/>
            <a:r>
              <a:rPr lang="en-US" dirty="0" smtClean="0"/>
              <a:t>Federal </a:t>
            </a:r>
            <a:r>
              <a:rPr lang="en-US" dirty="0" err="1" smtClean="0"/>
              <a:t>gov</a:t>
            </a:r>
            <a:r>
              <a:rPr lang="en-US" dirty="0" smtClean="0"/>
              <a:t>. as major stock holder</a:t>
            </a:r>
          </a:p>
          <a:p>
            <a:pPr lvl="1"/>
            <a:r>
              <a:rPr lang="en-US" dirty="0" smtClean="0"/>
              <a:t>Circulate cash to stimulate business</a:t>
            </a:r>
          </a:p>
          <a:p>
            <a:pPr lvl="1"/>
            <a:r>
              <a:rPr lang="en-US" dirty="0" smtClean="0"/>
              <a:t>Store excess money</a:t>
            </a:r>
          </a:p>
          <a:p>
            <a:pPr lvl="1"/>
            <a:r>
              <a:rPr lang="en-US" dirty="0" smtClean="0"/>
              <a:t>Print money with value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Battle for the Bank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Hamilton’s view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Constitution does not forbid a national bank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Bank is “necessary and proper”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Uses a loose interpretation of the “necessary and proper” clause, or elastic </a:t>
            </a:r>
            <a:r>
              <a:rPr lang="en-US" dirty="0" smtClean="0">
                <a:solidFill>
                  <a:schemeClr val="accent1"/>
                </a:solidFill>
              </a:rPr>
              <a:t>clause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Jefferson’s view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Constitution doesn’t say anything about bank, therefore Congress doesn’t have that power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According to 10</a:t>
            </a:r>
            <a:r>
              <a:rPr lang="en-US" baseline="30000" dirty="0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Amendment states could create banks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Constitution should be interpreted literally (Strict interpretation)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Created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Hamilton wins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Bank of U.S. created by Congress and signed into law by Washington in 1791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20 year charter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Located in Philadelphia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Stock opened to public sale</a:t>
            </a:r>
          </a:p>
          <a:p>
            <a:pPr lvl="2"/>
            <a:r>
              <a:rPr lang="en-US" dirty="0" smtClean="0"/>
              <a:t>Sold off in two hours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arris">
  <a:themeElements>
    <a:clrScheme name="Custom 3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FFDCA3"/>
      </a:accent1>
      <a:accent2>
        <a:srgbClr val="ADFDF3"/>
      </a:accent2>
      <a:accent3>
        <a:srgbClr val="FCC9EA"/>
      </a:accent3>
      <a:accent4>
        <a:srgbClr val="DADADA"/>
      </a:accent4>
      <a:accent5>
        <a:srgbClr val="EF65F1"/>
      </a:accent5>
      <a:accent6>
        <a:srgbClr val="5C5CE7"/>
      </a:accent6>
      <a:hlink>
        <a:srgbClr val="F7FC9A"/>
      </a:hlink>
      <a:folHlink>
        <a:srgbClr val="FFBD6D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rris" id="{9DED98AE-3D14-1446-8B33-C4C599554902}" vid="{FE49D284-0108-AE4C-9961-27762E9EAC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Harris</Template>
  <TotalTime>132</TotalTime>
  <Words>1446</Words>
  <Application>Microsoft Macintosh PowerPoint</Application>
  <PresentationFormat>On-screen Show (4:3)</PresentationFormat>
  <Paragraphs>234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Calibri</vt:lpstr>
      <vt:lpstr>Calisto MT</vt:lpstr>
      <vt:lpstr>ＭＳ Ｐゴシック</vt:lpstr>
      <vt:lpstr>Arial</vt:lpstr>
      <vt:lpstr>Harris</vt:lpstr>
      <vt:lpstr>Chapter 10</vt:lpstr>
      <vt:lpstr>Growing Pains</vt:lpstr>
      <vt:lpstr>Washington becomes President</vt:lpstr>
      <vt:lpstr>Bill of Rights</vt:lpstr>
      <vt:lpstr>Alexander Hamilton</vt:lpstr>
      <vt:lpstr>Customs Duties and Excise Taxes</vt:lpstr>
      <vt:lpstr>The National Bank</vt:lpstr>
      <vt:lpstr>The Battle for the Bank</vt:lpstr>
      <vt:lpstr>Bank Created</vt:lpstr>
      <vt:lpstr>Hamilton’s Financial Structure Supported by Revenues</vt:lpstr>
      <vt:lpstr>The Whiskey Rebellion</vt:lpstr>
      <vt:lpstr>Political parties form</vt:lpstr>
      <vt:lpstr>The French Revolution</vt:lpstr>
      <vt:lpstr>Maintaining Neutrality</vt:lpstr>
      <vt:lpstr>Citizen Genet (1793)</vt:lpstr>
      <vt:lpstr>Relations with Britain</vt:lpstr>
      <vt:lpstr>American Posts Held by the British After 1783</vt:lpstr>
      <vt:lpstr>Jay’s Treaty (1794)</vt:lpstr>
      <vt:lpstr>Pinkney Treaty (1795)</vt:lpstr>
      <vt:lpstr>Washington’s farewell address</vt:lpstr>
      <vt:lpstr>John Adams becomes 2nd President</vt:lpstr>
      <vt:lpstr>Undeclared War with France</vt:lpstr>
      <vt:lpstr>Adams sacrifices</vt:lpstr>
      <vt:lpstr>Alien and Sedition Acts (1798)</vt:lpstr>
      <vt:lpstr>Virginia (Madison) and Kentucky (Jefferson) Resolutions</vt:lpstr>
      <vt:lpstr>Federalists</vt:lpstr>
      <vt:lpstr>Democratic-Republicans</vt:lpstr>
    </vt:vector>
  </TitlesOfParts>
  <Company>Greene County High School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Brian Fahey</dc:creator>
  <cp:lastModifiedBy>Gail Harris</cp:lastModifiedBy>
  <cp:revision>6</cp:revision>
  <dcterms:created xsi:type="dcterms:W3CDTF">2011-09-05T21:20:33Z</dcterms:created>
  <dcterms:modified xsi:type="dcterms:W3CDTF">2016-09-14T15:43:33Z</dcterms:modified>
</cp:coreProperties>
</file>