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1"/>
  </p:sldMasterIdLst>
  <p:notesMasterIdLst>
    <p:notesMasterId r:id="rId51"/>
  </p:notesMasterIdLst>
  <p:sldIdLst>
    <p:sldId id="305" r:id="rId2"/>
    <p:sldId id="301" r:id="rId3"/>
    <p:sldId id="302" r:id="rId4"/>
    <p:sldId id="303" r:id="rId5"/>
    <p:sldId id="304" r:id="rId6"/>
    <p:sldId id="256" r:id="rId7"/>
    <p:sldId id="289" r:id="rId8"/>
    <p:sldId id="287" r:id="rId9"/>
    <p:sldId id="257" r:id="rId10"/>
    <p:sldId id="258" r:id="rId11"/>
    <p:sldId id="259" r:id="rId12"/>
    <p:sldId id="260" r:id="rId13"/>
    <p:sldId id="261" r:id="rId14"/>
    <p:sldId id="283" r:id="rId15"/>
    <p:sldId id="262" r:id="rId16"/>
    <p:sldId id="290" r:id="rId17"/>
    <p:sldId id="291" r:id="rId18"/>
    <p:sldId id="292" r:id="rId19"/>
    <p:sldId id="263" r:id="rId20"/>
    <p:sldId id="264" r:id="rId21"/>
    <p:sldId id="265" r:id="rId22"/>
    <p:sldId id="266" r:id="rId23"/>
    <p:sldId id="293" r:id="rId24"/>
    <p:sldId id="294" r:id="rId25"/>
    <p:sldId id="296" r:id="rId26"/>
    <p:sldId id="267" r:id="rId27"/>
    <p:sldId id="268" r:id="rId28"/>
    <p:sldId id="269" r:id="rId29"/>
    <p:sldId id="270" r:id="rId30"/>
    <p:sldId id="271" r:id="rId31"/>
    <p:sldId id="286" r:id="rId32"/>
    <p:sldId id="295" r:id="rId33"/>
    <p:sldId id="272" r:id="rId34"/>
    <p:sldId id="273" r:id="rId35"/>
    <p:sldId id="297" r:id="rId36"/>
    <p:sldId id="274" r:id="rId37"/>
    <p:sldId id="298" r:id="rId38"/>
    <p:sldId id="275" r:id="rId39"/>
    <p:sldId id="299" r:id="rId40"/>
    <p:sldId id="288" r:id="rId41"/>
    <p:sldId id="276" r:id="rId42"/>
    <p:sldId id="300" r:id="rId43"/>
    <p:sldId id="277" r:id="rId44"/>
    <p:sldId id="278" r:id="rId45"/>
    <p:sldId id="279" r:id="rId46"/>
    <p:sldId id="280" r:id="rId47"/>
    <p:sldId id="281" r:id="rId48"/>
    <p:sldId id="284" r:id="rId49"/>
    <p:sldId id="28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662"/>
  </p:normalViewPr>
  <p:slideViewPr>
    <p:cSldViewPr snapToGrid="0" snapToObjects="1">
      <p:cViewPr varScale="1">
        <p:scale>
          <a:sx n="109" d="100"/>
          <a:sy n="109" d="100"/>
        </p:scale>
        <p:origin x="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1ECB-9D18-CB41-B804-DA54B61E7DCA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39A75-8B49-394B-A2A6-AD42A2EF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7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</a:rPr>
              <a:t>Lesson plan for August 28, 2007: Warm-up question, F&amp;I War ppt notes, Salutary Neglect activity. </a:t>
            </a:r>
          </a:p>
        </p:txBody>
      </p:sp>
    </p:spTree>
    <p:extLst>
      <p:ext uri="{BB962C8B-B14F-4D97-AF65-F5344CB8AC3E}">
        <p14:creationId xmlns:p14="http://schemas.microsoft.com/office/powerpoint/2010/main" val="165265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307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56670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</a:rPr>
              <a:t>Lesson plan for August 28, 2007: Warm-up question, F&amp;I War ppt notes, Salutary Neglect activity. </a:t>
            </a:r>
          </a:p>
        </p:txBody>
      </p:sp>
    </p:spTree>
    <p:extLst>
      <p:ext uri="{BB962C8B-B14F-4D97-AF65-F5344CB8AC3E}">
        <p14:creationId xmlns:p14="http://schemas.microsoft.com/office/powerpoint/2010/main" val="170064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DE8E3-5303-3041-9AF9-A2FDB299E19D}" type="slidenum">
              <a:rPr/>
              <a:pPr/>
              <a:t>14</a:t>
            </a:fld>
            <a:endParaRPr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noProof="1"/>
          </a:p>
        </p:txBody>
      </p:sp>
    </p:spTree>
    <p:extLst>
      <p:ext uri="{BB962C8B-B14F-4D97-AF65-F5344CB8AC3E}">
        <p14:creationId xmlns:p14="http://schemas.microsoft.com/office/powerpoint/2010/main" val="38346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65000"/>
            </a:pPr>
            <a:r>
              <a:rPr lang="en-US" altLang="en-US" sz="1800">
                <a:latin typeface="Times New Roman" charset="0"/>
              </a:rPr>
              <a:t>British Americans were increasingly drawn into European conflicts in the 18</a:t>
            </a:r>
            <a:r>
              <a:rPr lang="en-US" altLang="en-US" sz="1800" baseline="30000">
                <a:latin typeface="Times New Roman" charset="0"/>
              </a:rPr>
              <a:t>th</a:t>
            </a:r>
            <a:r>
              <a:rPr lang="en-US" altLang="en-US" sz="1800">
                <a:latin typeface="Times New Roman" charset="0"/>
              </a:rPr>
              <a:t> Century with France &amp; Spain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1126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8616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</a:rPr>
              <a:t>Queen Anne’s War was War of Spanish Succession; King George’s War was War of Austrian Succession</a:t>
            </a:r>
          </a:p>
          <a:p>
            <a:r>
              <a:rPr lang="en-US" altLang="en-US">
                <a:latin typeface="Times New Roman" charset="0"/>
              </a:rPr>
              <a:t>While the British colonies were militarily superior to New France, a lack of colonial unity &amp; French alliances with Native Americans weakened colonial advantages</a:t>
            </a:r>
          </a:p>
        </p:txBody>
      </p:sp>
      <p:sp>
        <p:nvSpPr>
          <p:cNvPr id="1331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99900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</a:rPr>
              <a:t>Queen Anne’s War was War of Spanish Succession; King George’s War was War of Austrian Succession</a:t>
            </a:r>
          </a:p>
          <a:p>
            <a:r>
              <a:rPr lang="en-US" altLang="en-US">
                <a:latin typeface="Times New Roman" charset="0"/>
              </a:rPr>
              <a:t>While the British colonies were militarily superior to New France, a lack of colonial unity &amp; French alliances with Native Americans weakened colonial advantages</a:t>
            </a:r>
          </a:p>
        </p:txBody>
      </p:sp>
      <p:sp>
        <p:nvSpPr>
          <p:cNvPr id="1331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90402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endParaRPr kumimoji="1"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1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2253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63002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25602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83321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7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3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7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9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4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9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fld id="{984C7001-EAB4-7749-8F20-ECF3305B5577}" type="datetimeFigureOut">
              <a:rPr lang="en-US" smtClean="0"/>
              <a:t>8/23/16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67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upload.wikimedia.org/wikipedia/commons/c/c7/Washington_1772.jpg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458200" cy="64008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Essential Questions</a:t>
            </a:r>
            <a:r>
              <a:rPr lang="en-US" dirty="0" smtClean="0"/>
              <a:t>: 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What sense of “colonial unity” existed in the British American colonies by the 18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</p:txBody>
      </p:sp>
    </p:spTree>
    <p:extLst>
      <p:ext uri="{BB962C8B-B14F-4D97-AF65-F5344CB8AC3E}">
        <p14:creationId xmlns:p14="http://schemas.microsoft.com/office/powerpoint/2010/main" val="2589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 (Canada)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347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Quebec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Established in 1608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Samuel de Champlain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Allies French with Huron in war against Iroquois</a:t>
            </a:r>
          </a:p>
          <a:p>
            <a:pPr lvl="3"/>
            <a:r>
              <a:rPr lang="en-US" dirty="0" smtClean="0">
                <a:solidFill>
                  <a:schemeClr val="accent1"/>
                </a:solidFill>
              </a:rPr>
              <a:t>Limits access to Ohio Valley</a:t>
            </a:r>
          </a:p>
          <a:p>
            <a:pPr lvl="3"/>
            <a:r>
              <a:rPr lang="en-US" dirty="0" smtClean="0">
                <a:solidFill>
                  <a:schemeClr val="accent1"/>
                </a:solidFill>
              </a:rPr>
              <a:t>Causes raids on French towns</a:t>
            </a:r>
          </a:p>
          <a:p>
            <a:pPr lvl="3"/>
            <a:r>
              <a:rPr lang="en-US" dirty="0" smtClean="0">
                <a:solidFill>
                  <a:schemeClr val="accent1"/>
                </a:solidFill>
              </a:rPr>
              <a:t>Creates allies for British</a:t>
            </a:r>
          </a:p>
          <a:p>
            <a:r>
              <a:rPr lang="en-US" dirty="0" smtClean="0"/>
              <a:t>King Louis XIV (1643 – 1715)</a:t>
            </a:r>
          </a:p>
          <a:p>
            <a:pPr lvl="1"/>
            <a:r>
              <a:rPr lang="en-US" dirty="0" smtClean="0"/>
              <a:t>Takes active interest in colonies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 New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Commercial companies fail</a:t>
            </a:r>
          </a:p>
          <a:p>
            <a:pPr lvl="1"/>
            <a:r>
              <a:rPr lang="en-US" dirty="0" smtClean="0"/>
              <a:t>Colony taken over by king</a:t>
            </a:r>
          </a:p>
          <a:p>
            <a:pPr lvl="2"/>
            <a:r>
              <a:rPr lang="en-US" dirty="0" smtClean="0"/>
              <a:t>No representatives</a:t>
            </a:r>
          </a:p>
          <a:p>
            <a:pPr lvl="2"/>
            <a:r>
              <a:rPr lang="en-US" dirty="0" smtClean="0"/>
              <a:t>No trial by jury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Population Growth</a:t>
            </a:r>
          </a:p>
          <a:p>
            <a:pPr lvl="1"/>
            <a:r>
              <a:rPr lang="en-US" dirty="0" smtClean="0"/>
              <a:t>60,000 by 1750</a:t>
            </a:r>
          </a:p>
          <a:p>
            <a:pPr lvl="2"/>
            <a:r>
              <a:rPr lang="en-US" dirty="0" smtClean="0"/>
              <a:t>French peasants own land</a:t>
            </a:r>
          </a:p>
          <a:p>
            <a:pPr lvl="1"/>
            <a:r>
              <a:rPr lang="en-US" dirty="0" smtClean="0"/>
              <a:t>Colony not open to protestants</a:t>
            </a:r>
          </a:p>
          <a:p>
            <a:pPr lvl="1"/>
            <a:r>
              <a:rPr lang="en-US" dirty="0" smtClean="0"/>
              <a:t>French resources go to Caribbean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Beaver Trade</a:t>
            </a:r>
          </a:p>
          <a:p>
            <a:pPr lvl="1"/>
            <a:r>
              <a:rPr lang="en-US" dirty="0" smtClean="0"/>
              <a:t>Valued for warmth and appearance</a:t>
            </a:r>
          </a:p>
          <a:p>
            <a:pPr lvl="1"/>
            <a:r>
              <a:rPr lang="en-US" dirty="0" smtClean="0"/>
              <a:t>Set up trade posts all over North America</a:t>
            </a:r>
          </a:p>
          <a:p>
            <a:pPr lvl="2"/>
            <a:r>
              <a:rPr lang="en-US" dirty="0" smtClean="0"/>
              <a:t>Baton Rouge, Terre Haute, Des Moines</a:t>
            </a:r>
          </a:p>
          <a:p>
            <a:r>
              <a:rPr lang="en-US" dirty="0" smtClean="0"/>
              <a:t>Consequences</a:t>
            </a:r>
          </a:p>
          <a:p>
            <a:pPr lvl="1"/>
            <a:r>
              <a:rPr lang="en-US" dirty="0" smtClean="0"/>
              <a:t>Disease and alcohol decimate Indian populations</a:t>
            </a:r>
          </a:p>
          <a:p>
            <a:pPr lvl="1"/>
            <a:r>
              <a:rPr lang="en-US" dirty="0" smtClean="0"/>
              <a:t>Beaver almost wiped out in parts of Canada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Jesuits</a:t>
            </a:r>
          </a:p>
          <a:p>
            <a:pPr lvl="1"/>
            <a:r>
              <a:rPr lang="en-US" dirty="0" smtClean="0"/>
              <a:t>“save” the Indians</a:t>
            </a:r>
          </a:p>
          <a:p>
            <a:pPr lvl="1"/>
            <a:r>
              <a:rPr lang="en-US" dirty="0" smtClean="0"/>
              <a:t>Many scalped or otherwise mutilated</a:t>
            </a:r>
          </a:p>
          <a:p>
            <a:pPr lvl="1"/>
            <a:r>
              <a:rPr lang="en-US" dirty="0" smtClean="0"/>
              <a:t>Few converts</a:t>
            </a:r>
          </a:p>
          <a:p>
            <a:pPr lvl="1"/>
            <a:r>
              <a:rPr lang="en-US" dirty="0" smtClean="0"/>
              <a:t>Excellent explorers and geographers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7" name="Rectangle 7"/>
          <p:cNvSpPr>
            <a:spLocks noChangeArrowheads="1"/>
          </p:cNvSpPr>
          <p:nvPr/>
        </p:nvSpPr>
        <p:spPr bwMode="auto">
          <a:xfrm>
            <a:off x="2457450" y="6489700"/>
            <a:ext cx="661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pitchFamily="-109" charset="0"/>
                <a:cs typeface="Arial" pitchFamily="-109" charset="0"/>
              </a:rPr>
              <a:t>Copyright (c) Houghton Mifflin Company. All Rights Reserved.</a:t>
            </a:r>
          </a:p>
        </p:txBody>
      </p:sp>
      <p:pic>
        <p:nvPicPr>
          <p:cNvPr id="414730" name="Picture 10" descr="kennedy_13e_ch06_p10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0"/>
            <a:ext cx="8686800" cy="68704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Barbarians at the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Antoine Cadillac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Founds fort Detroit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Keep English out of Ohio Valley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Robert de La Salle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Claims Mississippi delta for France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Louisiana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New Orleans (1718)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Illinois Country</a:t>
            </a:r>
          </a:p>
          <a:p>
            <a:pPr lvl="1"/>
            <a:r>
              <a:rPr lang="en-US" dirty="0" smtClean="0"/>
              <a:t>Grain grown by the ton, shipped to New Orleans, then to Caribbean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r>
              <a:rPr lang="en-US" altLang="en-US" sz="6600">
                <a:ea typeface="ＭＳ Ｐゴシック" charset="-128"/>
                <a:cs typeface="ＭＳ Ｐゴシック" charset="-128"/>
              </a:rPr>
              <a:t>French &amp; English Mercantilist Wars</a:t>
            </a:r>
          </a:p>
        </p:txBody>
      </p:sp>
    </p:spTree>
    <p:extLst>
      <p:ext uri="{BB962C8B-B14F-4D97-AF65-F5344CB8AC3E}">
        <p14:creationId xmlns:p14="http://schemas.microsoft.com/office/powerpoint/2010/main" val="1489383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Clash of </a:t>
            </a:r>
            <a:r>
              <a:rPr lang="en-US" altLang="en-US" dirty="0" err="1" smtClean="0">
                <a:ea typeface="ＭＳ Ｐゴシック" charset="-128"/>
                <a:cs typeface="ＭＳ Ｐゴシック" charset="-128"/>
              </a:rPr>
              <a:t>Em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[</a:t>
            </a:r>
            <a:r>
              <a:rPr lang="en-US" altLang="en-US" dirty="0" err="1" smtClean="0">
                <a:ea typeface="ＭＳ Ｐゴシック" charset="-128"/>
                <a:cs typeface="ＭＳ Ｐゴシック" charset="-128"/>
              </a:rPr>
              <a:t>ires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21" name="Rectangle 8"/>
          <p:cNvSpPr>
            <a:spLocks noGrp="1" noChangeArrowheads="1"/>
          </p:cNvSpPr>
          <p:nvPr>
            <p:ph idx="1"/>
          </p:nvPr>
        </p:nvSpPr>
        <p:spPr>
          <a:xfrm>
            <a:off x="419100" y="1066801"/>
            <a:ext cx="8305800" cy="4876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altLang="en-US" dirty="0"/>
              <a:t>The introduction of new English mercantilist policies changed its economic &amp; military attitude towards the colonies</a:t>
            </a:r>
            <a:r>
              <a:rPr lang="en-US" altLang="en-US" dirty="0" smtClean="0"/>
              <a:t>:</a:t>
            </a:r>
          </a:p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endParaRPr lang="en-US" altLang="en-US" dirty="0"/>
          </a:p>
          <a:p>
            <a:pPr lvl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altLang="en-US" dirty="0"/>
              <a:t>Increase protective tariffs &amp; create trade regulations so the colonies work for motherland </a:t>
            </a:r>
            <a:endParaRPr lang="en-US" altLang="en-US" dirty="0" smtClean="0"/>
          </a:p>
          <a:p>
            <a:pPr marL="457200" lvl="1" indent="0">
              <a:lnSpc>
                <a:spcPct val="9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 lvl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altLang="en-US" dirty="0"/>
              <a:t>If that failed, go to war with economic rivals &amp; get the colonists to fight too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162300" y="234950"/>
            <a:ext cx="5715000" cy="990600"/>
          </a:xfrm>
          <a:prstGeom prst="wedgeRectCallout">
            <a:avLst>
              <a:gd name="adj1" fmla="val -74190"/>
              <a:gd name="adj2" fmla="val 132903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charset="0"/>
              </a:rPr>
              <a:t>These regulations began with the Navigation Acts in 1660</a:t>
            </a: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1143000" y="5524500"/>
            <a:ext cx="7467600" cy="1447800"/>
          </a:xfrm>
          <a:prstGeom prst="wedgeRectCallout">
            <a:avLst>
              <a:gd name="adj1" fmla="val 4987"/>
              <a:gd name="adj2" fmla="val -6962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charset="0"/>
              </a:rPr>
              <a:t>New mercantilist policies after the French &amp; Indian War led to colonial resentment &amp; the American Revolution 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209800" y="1822450"/>
            <a:ext cx="6400800" cy="1447800"/>
          </a:xfrm>
          <a:prstGeom prst="wedgeRectCallout">
            <a:avLst>
              <a:gd name="adj1" fmla="val -16672"/>
              <a:gd name="adj2" fmla="val 1353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charset="0"/>
              </a:rPr>
              <a:t>The French &amp; Indian War changed EVERYTHING between England &amp; the colonies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93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524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12290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12291" name="Rectangle 1032"/>
          <p:cNvSpPr>
            <a:spLocks noGrp="1" noChangeArrowheads="1"/>
          </p:cNvSpPr>
          <p:nvPr>
            <p:ph type="title"/>
          </p:nvPr>
        </p:nvSpPr>
        <p:spPr>
          <a:xfrm>
            <a:off x="381000" y="276726"/>
            <a:ext cx="83820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Clash of Empires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2" name="Rectangle 103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305800" cy="601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dirty="0">
                <a:ea typeface="ＭＳ Ｐゴシック" charset="-128"/>
                <a:cs typeface="ＭＳ Ｐゴシック" charset="-128"/>
              </a:rPr>
              <a:t>A 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series of European conflicts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involving England &amp; France spilled over into colonial North America:</a:t>
            </a:r>
          </a:p>
          <a:p>
            <a:pPr lvl="1">
              <a:lnSpc>
                <a:spcPct val="95000"/>
              </a:lnSpc>
            </a:pP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King William’s War (1689-1697)</a:t>
            </a:r>
          </a:p>
          <a:p>
            <a:pPr lvl="1">
              <a:lnSpc>
                <a:spcPct val="95000"/>
              </a:lnSpc>
            </a:pP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Queen Anne’s War (1702-1713</a:t>
            </a: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</a:rPr>
              <a:t>)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</a:rPr>
              <a:t>War of Jenkins (1739-1748)</a:t>
            </a:r>
            <a:endParaRPr lang="en-US" altLang="en-US" dirty="0">
              <a:solidFill>
                <a:schemeClr val="accent1"/>
              </a:solidFill>
              <a:ea typeface="ＭＳ Ｐゴシック" charset="-128"/>
            </a:endParaRPr>
          </a:p>
          <a:p>
            <a:pPr lvl="1">
              <a:lnSpc>
                <a:spcPct val="95000"/>
              </a:lnSpc>
            </a:pP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King George's War (1743-1748)</a:t>
            </a:r>
          </a:p>
          <a:p>
            <a:pPr lvl="1">
              <a:lnSpc>
                <a:spcPct val="95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5000"/>
              </a:lnSpc>
            </a:pPr>
            <a:r>
              <a:rPr lang="en-US" altLang="en-US" dirty="0">
                <a:ea typeface="ＭＳ Ｐゴシック" charset="-128"/>
                <a:cs typeface="ＭＳ Ｐゴシック" charset="-128"/>
              </a:rPr>
              <a:t>These wars were based on mercantilist competition &amp; had little political </a:t>
            </a:r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significance</a:t>
            </a:r>
            <a:r>
              <a:rPr lang="is-IS" altLang="en-US" dirty="0" smtClean="0">
                <a:ea typeface="ＭＳ Ｐゴシック" charset="-128"/>
                <a:cs typeface="ＭＳ Ｐゴシック" charset="-128"/>
              </a:rPr>
              <a:t>…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Bent Arrow 4"/>
          <p:cNvSpPr/>
          <p:nvPr/>
        </p:nvSpPr>
        <p:spPr>
          <a:xfrm rot="2321612" flipV="1">
            <a:off x="721927" y="3863842"/>
            <a:ext cx="638643" cy="65672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9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Clash of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William’s War (1689 – 1697)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Queen Anne’s War (1702-1713)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British vs. French and Indian allies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Neither empire sees America as worth fighting for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Guerrilla warfare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Spain allies with France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British win with capture of Port Royal in Acadia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  <a:cs typeface="ＭＳ Ｐゴシック" charset="-128"/>
              </a:rPr>
              <a:t>Moving from European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Democratic forms of government</a:t>
            </a:r>
          </a:p>
          <a:p>
            <a:pPr lvl="1">
              <a:defRPr/>
            </a:pPr>
            <a:r>
              <a:rPr lang="en-US" dirty="0" smtClean="0"/>
              <a:t>Each colony had a representative assembly elected by male voters</a:t>
            </a:r>
          </a:p>
          <a:p>
            <a:pPr lvl="1">
              <a:defRPr/>
            </a:pPr>
            <a:r>
              <a:rPr lang="en-US" dirty="0" smtClean="0"/>
              <a:t>There were no political offices that could be dominated by a single aristocratic family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Religious toleration</a:t>
            </a:r>
          </a:p>
          <a:p>
            <a:pPr lvl="1">
              <a:defRPr/>
            </a:pPr>
            <a:r>
              <a:rPr lang="en-US" dirty="0" smtClean="0"/>
              <a:t>All colonies permitted the practice of other religions (mostly Protestant), and Rhode Island and Pennsylvania offered religious asylum for the most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Treaty - 1713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British gain Acadia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Renamed Nova Scotia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Also Newfoundland, and Hudson Bay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Begins 20 years of peace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“salutary neglect”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</a:t>
            </a:r>
            <a:r>
              <a:rPr lang="en-US" dirty="0" err="1" smtClean="0"/>
              <a:t>Jenkin’s</a:t>
            </a:r>
            <a:r>
              <a:rPr lang="en-US" dirty="0" smtClean="0"/>
              <a:t> Ear (1739-1748)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65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Dispute with Spain over smuggling</a:t>
            </a:r>
          </a:p>
          <a:p>
            <a:pPr lvl="1"/>
            <a:r>
              <a:rPr lang="en-US" dirty="0" smtClean="0"/>
              <a:t>British Captain Jenkins ear chopped off by Spanish revenue authorities in trade dispute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War declared in 1739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All fighting in Caribbean and Georgia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Oglethorpe holds Spanish off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War becomes </a:t>
            </a:r>
            <a:r>
              <a:rPr lang="en-US" dirty="0" smtClean="0"/>
              <a:t>part of War of Austrian Succession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Known as King George’s War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France allies with Spain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British capture </a:t>
            </a:r>
            <a:r>
              <a:rPr lang="en-US" dirty="0" err="1" smtClean="0">
                <a:solidFill>
                  <a:schemeClr val="accent2"/>
                </a:solidFill>
              </a:rPr>
              <a:t>Louisbourg</a:t>
            </a:r>
            <a:r>
              <a:rPr lang="en-US" dirty="0" smtClean="0">
                <a:solidFill>
                  <a:schemeClr val="accent2"/>
                </a:solidFill>
              </a:rPr>
              <a:t> at mouth of St. Lawrence River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Treaty (1748)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Louisbourg</a:t>
            </a:r>
            <a:r>
              <a:rPr lang="en-US" dirty="0" smtClean="0">
                <a:solidFill>
                  <a:schemeClr val="accent2"/>
                </a:solidFill>
              </a:rPr>
              <a:t> give back to French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Outrages New Englanders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Felt betrayed</a:t>
            </a:r>
          </a:p>
          <a:p>
            <a:r>
              <a:rPr lang="en-US" dirty="0" smtClean="0"/>
              <a:t>Could be base for further French aggression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12290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12291" name="Rectangle 1032"/>
          <p:cNvSpPr>
            <a:spLocks noGrp="1" noChangeArrowheads="1"/>
          </p:cNvSpPr>
          <p:nvPr>
            <p:ph type="title"/>
          </p:nvPr>
        </p:nvSpPr>
        <p:spPr>
          <a:xfrm>
            <a:off x="381000" y="276726"/>
            <a:ext cx="83820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ＭＳ Ｐゴシック" charset="-128"/>
              </a:rPr>
              <a:t>Clash of Empires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2" name="Rectangle 103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305800" cy="601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dirty="0">
                <a:ea typeface="ＭＳ Ｐゴシック" charset="-128"/>
                <a:cs typeface="ＭＳ Ｐゴシック" charset="-128"/>
              </a:rPr>
              <a:t>A 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series of European conflicts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involving England &amp; France spilled over into colonial North America:</a:t>
            </a:r>
          </a:p>
          <a:p>
            <a:pPr lvl="1">
              <a:lnSpc>
                <a:spcPct val="95000"/>
              </a:lnSpc>
            </a:pP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King William’s War (1689-1697)</a:t>
            </a:r>
          </a:p>
          <a:p>
            <a:pPr lvl="1">
              <a:lnSpc>
                <a:spcPct val="95000"/>
              </a:lnSpc>
            </a:pP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Queen Anne’s War (1702-1713</a:t>
            </a: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</a:rPr>
              <a:t>)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>
                <a:solidFill>
                  <a:schemeClr val="accent1"/>
                </a:solidFill>
                <a:ea typeface="ＭＳ Ｐゴシック" charset="-128"/>
              </a:rPr>
              <a:t>War of Jenkins (1739-1748)</a:t>
            </a:r>
            <a:endParaRPr lang="en-US" altLang="en-US" dirty="0">
              <a:solidFill>
                <a:schemeClr val="accent1"/>
              </a:solidFill>
              <a:ea typeface="ＭＳ Ｐゴシック" charset="-128"/>
            </a:endParaRPr>
          </a:p>
          <a:p>
            <a:pPr lvl="1">
              <a:lnSpc>
                <a:spcPct val="95000"/>
              </a:lnSpc>
            </a:pP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King George's War (1743-1748)</a:t>
            </a:r>
          </a:p>
          <a:p>
            <a:pPr lvl="1">
              <a:lnSpc>
                <a:spcPct val="95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5000"/>
              </a:lnSpc>
            </a:pPr>
            <a:r>
              <a:rPr lang="en-US" altLang="en-US" dirty="0">
                <a:ea typeface="ＭＳ Ｐゴシック" charset="-128"/>
                <a:cs typeface="ＭＳ Ｐゴシック" charset="-128"/>
              </a:rPr>
              <a:t>These wars were based on mercantilist competition &amp; had little political significance, but…</a:t>
            </a:r>
          </a:p>
        </p:txBody>
      </p:sp>
      <p:sp>
        <p:nvSpPr>
          <p:cNvPr id="5" name="Bent Arrow 4"/>
          <p:cNvSpPr/>
          <p:nvPr/>
        </p:nvSpPr>
        <p:spPr>
          <a:xfrm rot="2321612" flipV="1">
            <a:off x="721927" y="3863842"/>
            <a:ext cx="638643" cy="65672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71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pic>
        <p:nvPicPr>
          <p:cNvPr id="14340" name="Picture 6" descr="20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6" b="5550"/>
          <a:stretch>
            <a:fillRect/>
          </a:stretch>
        </p:blipFill>
        <p:spPr bwMode="auto">
          <a:xfrm>
            <a:off x="838200" y="0"/>
            <a:ext cx="7467600" cy="6856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457200" y="228600"/>
            <a:ext cx="7772400" cy="990600"/>
          </a:xfrm>
          <a:prstGeom prst="wedgeRectCallout">
            <a:avLst>
              <a:gd name="adj1" fmla="val 10171"/>
              <a:gd name="adj2" fmla="val 201764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3600">
                <a:solidFill>
                  <a:schemeClr val="bg1"/>
                </a:solidFill>
                <a:latin typeface="Times New Roman" charset="0"/>
              </a:rPr>
              <a:t>…these wars led to a land frenzy in the 1750s, among French &amp; British colonists</a:t>
            </a:r>
          </a:p>
        </p:txBody>
      </p:sp>
      <p:sp>
        <p:nvSpPr>
          <p:cNvPr id="216073" name="AutoShape 9"/>
          <p:cNvSpPr>
            <a:spLocks noChangeArrowheads="1"/>
          </p:cNvSpPr>
          <p:nvPr/>
        </p:nvSpPr>
        <p:spPr bwMode="auto">
          <a:xfrm>
            <a:off x="304800" y="5638800"/>
            <a:ext cx="7772400" cy="990600"/>
          </a:xfrm>
          <a:prstGeom prst="wedgeRectCallout">
            <a:avLst>
              <a:gd name="adj1" fmla="val 10782"/>
              <a:gd name="adj2" fmla="val -243431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3600">
                <a:solidFill>
                  <a:schemeClr val="bg1"/>
                </a:solidFill>
                <a:latin typeface="Times New Roman" charset="0"/>
              </a:rPr>
              <a:t>Territorial disputes along the Ohio River sparked the French &amp; Indian War</a:t>
            </a:r>
          </a:p>
        </p:txBody>
      </p:sp>
    </p:spTree>
    <p:extLst>
      <p:ext uri="{BB962C8B-B14F-4D97-AF65-F5344CB8AC3E}">
        <p14:creationId xmlns:p14="http://schemas.microsoft.com/office/powerpoint/2010/main" val="7366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 animBg="1"/>
      <p:bldP spid="216072" grpId="1" animBg="1"/>
      <p:bldP spid="2160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85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  <a:cs typeface="ＭＳ Ｐゴシック" charset="-128"/>
              </a:rPr>
              <a:t>Turning Point: 1754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8229600" cy="6172200"/>
          </a:xfrm>
        </p:spPr>
        <p:txBody>
          <a:bodyPr/>
          <a:lstStyle/>
          <a:p>
            <a:endParaRPr lang="en-US" alt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509" name="Picture 8" descr="20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7" b="7393"/>
          <a:stretch>
            <a:fillRect/>
          </a:stretch>
        </p:blipFill>
        <p:spPr bwMode="auto">
          <a:xfrm>
            <a:off x="1371600" y="736600"/>
            <a:ext cx="7315200" cy="6121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7" name="AutoShape 9"/>
          <p:cNvSpPr>
            <a:spLocks noChangeArrowheads="1"/>
          </p:cNvSpPr>
          <p:nvPr/>
        </p:nvSpPr>
        <p:spPr bwMode="auto">
          <a:xfrm>
            <a:off x="152400" y="228600"/>
            <a:ext cx="8915400" cy="1066800"/>
          </a:xfrm>
          <a:prstGeom prst="wedgeRectCallout">
            <a:avLst>
              <a:gd name="adj1" fmla="val 10736"/>
              <a:gd name="adj2" fmla="val 219792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1" lang="en-US" altLang="en-US">
                <a:solidFill>
                  <a:schemeClr val="bg1"/>
                </a:solidFill>
                <a:latin typeface="Times New Roman" charset="0"/>
              </a:rPr>
              <a:t>In 1754, VA governor sent 22 year old George Washington to protect an Ohio Company claim</a:t>
            </a:r>
          </a:p>
        </p:txBody>
      </p:sp>
      <p:sp>
        <p:nvSpPr>
          <p:cNvPr id="222218" name="AutoShape 10"/>
          <p:cNvSpPr>
            <a:spLocks noChangeArrowheads="1"/>
          </p:cNvSpPr>
          <p:nvPr/>
        </p:nvSpPr>
        <p:spPr bwMode="auto">
          <a:xfrm>
            <a:off x="457200" y="5257800"/>
            <a:ext cx="8458200" cy="1447800"/>
          </a:xfrm>
          <a:prstGeom prst="wedgeRectCallout">
            <a:avLst>
              <a:gd name="adj1" fmla="val 11204"/>
              <a:gd name="adj2" fmla="val -145616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3600">
                <a:solidFill>
                  <a:schemeClr val="bg1"/>
                </a:solidFill>
                <a:latin typeface="Times New Roman" charset="0"/>
              </a:rPr>
              <a:t>Washington’s troops were forced to retreat from Fort Duquesne; This clash proved to be the beginning of the French &amp; Indian War</a:t>
            </a:r>
          </a:p>
        </p:txBody>
      </p:sp>
      <p:pic>
        <p:nvPicPr>
          <p:cNvPr id="222220" name="Picture 12" descr="Image:Washington 177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10588"/>
          <a:stretch>
            <a:fillRect/>
          </a:stretch>
        </p:blipFill>
        <p:spPr bwMode="auto">
          <a:xfrm>
            <a:off x="304800" y="1447800"/>
            <a:ext cx="2901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89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7" grpId="0" animBg="1"/>
      <p:bldP spid="222217" grpId="1" animBg="1"/>
      <p:bldP spid="2222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Washington starts a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Ohio Country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Disputed between British and French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British flooding westward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Linked Canada to Louisiana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British colonists determined to own land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George Washington </a:t>
            </a:r>
            <a:r>
              <a:rPr lang="en-US" dirty="0" smtClean="0"/>
              <a:t>(21 year old surveyor)</a:t>
            </a:r>
          </a:p>
          <a:p>
            <a:pPr lvl="1"/>
            <a:r>
              <a:rPr lang="en-US" dirty="0" smtClean="0"/>
              <a:t>1749 – Virginians gain “rights” to 500000 acres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French construct Fort Duquesne at head of Ohio River (Pittsburgh)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Sent to Ohio with 150 Virginia militiamen to secure claim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Fire on French troops 40 miles from Fort Duquesne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 Years’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0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Washington constructs breastworks, Fort Necessity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Surrounded by French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Surrenders on July 4, 1754</a:t>
            </a:r>
          </a:p>
          <a:p>
            <a:pPr lvl="1"/>
            <a:r>
              <a:rPr lang="en-US" dirty="0" smtClean="0"/>
              <a:t>Allowed to march back to VA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Nova Scotia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British worried French Canadians, Acadians, will revolt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4000 deported to Louisiana in 1755</a:t>
            </a:r>
          </a:p>
          <a:p>
            <a:pPr lvl="2"/>
            <a:r>
              <a:rPr lang="en-US" dirty="0" smtClean="0"/>
              <a:t>Ancestors of Cajuns</a:t>
            </a:r>
          </a:p>
          <a:p>
            <a:pPr lvl="2"/>
            <a:r>
              <a:rPr lang="en-US" dirty="0" smtClean="0"/>
              <a:t>Today nearly 1 million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 and Colonial Disunity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World War</a:t>
            </a:r>
          </a:p>
          <a:p>
            <a:pPr lvl="1"/>
            <a:r>
              <a:rPr lang="en-US" dirty="0" smtClean="0"/>
              <a:t>Undeclared for two years</a:t>
            </a:r>
          </a:p>
          <a:p>
            <a:pPr lvl="1"/>
            <a:r>
              <a:rPr lang="en-US" dirty="0" smtClean="0"/>
              <a:t>Widens into most widespread war in history</a:t>
            </a:r>
          </a:p>
          <a:p>
            <a:pPr lvl="2"/>
            <a:r>
              <a:rPr lang="en-US" dirty="0" smtClean="0"/>
              <a:t>Europe, Caribbean, Philippines, Africa, India, all oceans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War in Europe</a:t>
            </a:r>
          </a:p>
          <a:p>
            <a:pPr lvl="1"/>
            <a:r>
              <a:rPr lang="en-US" dirty="0" smtClean="0"/>
              <a:t>Britain and Prussia vs. France, Spain, Austria, Russia</a:t>
            </a:r>
          </a:p>
          <a:p>
            <a:pPr lvl="1"/>
            <a:r>
              <a:rPr lang="en-US" dirty="0" smtClean="0"/>
              <a:t>Germans do most of the fighting, England pays gold</a:t>
            </a:r>
          </a:p>
          <a:p>
            <a:pPr lvl="1"/>
            <a:r>
              <a:rPr lang="en-US" dirty="0" smtClean="0"/>
              <a:t>Most French troops wasted attacking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Albany Congress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Colonist closest to the French respond more quickly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1754 – British government calls colonial congress to Albany, NY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7 colonies show up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Bribe Iroquois chiefs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Achieve colonial unity</a:t>
            </a:r>
          </a:p>
          <a:p>
            <a:pPr lvl="2"/>
            <a:r>
              <a:rPr lang="en-US" dirty="0" smtClean="0"/>
              <a:t>Ben Franklin publishes cartoon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  <a:cs typeface="ＭＳ Ｐゴシック" charset="-128"/>
              </a:rPr>
              <a:t>Rise of the American Press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  <a:cs typeface="ＭＳ Ｐゴシック" charset="-128"/>
              </a:rPr>
              <a:t>Newspapers grew in number and popularity throughout 18</a:t>
            </a:r>
            <a:r>
              <a:rPr lang="en-US" altLang="en-US" baseline="30000">
                <a:ea typeface="ＭＳ Ｐゴシック" charset="-128"/>
                <a:cs typeface="ＭＳ Ｐゴシック" charset="-128"/>
              </a:rPr>
              <a:t>th</a:t>
            </a:r>
            <a:r>
              <a:rPr lang="en-US" altLang="en-US">
                <a:ea typeface="ＭＳ Ｐゴシック" charset="-128"/>
                <a:cs typeface="ＭＳ Ｐゴシック" charset="-128"/>
              </a:rPr>
              <a:t> Century America</a:t>
            </a:r>
          </a:p>
          <a:p>
            <a:endParaRPr lang="en-US" altLang="en-US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They were the primary form of method by which news spread throughout the colonies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Freedom of the Press???</a:t>
            </a:r>
          </a:p>
        </p:txBody>
      </p:sp>
    </p:spTree>
    <p:extLst>
      <p:ext uri="{BB962C8B-B14F-4D97-AF65-F5344CB8AC3E}">
        <p14:creationId xmlns:p14="http://schemas.microsoft.com/office/powerpoint/2010/main" val="17242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Ben Franklin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580"/>
            <a:ext cx="8229600" cy="5166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Undeclared leader of Albany Congress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Proposes Albany Plan of Union</a:t>
            </a:r>
          </a:p>
          <a:p>
            <a:pPr lvl="1"/>
            <a:r>
              <a:rPr lang="en-US" dirty="0" smtClean="0"/>
              <a:t>Home rule for colonies</a:t>
            </a:r>
          </a:p>
          <a:p>
            <a:pPr lvl="2"/>
            <a:r>
              <a:rPr lang="en-US" dirty="0" smtClean="0"/>
              <a:t>Congress of delegates from all 13 colonies</a:t>
            </a:r>
          </a:p>
          <a:p>
            <a:pPr lvl="2"/>
            <a:r>
              <a:rPr lang="en-US" dirty="0" smtClean="0"/>
              <a:t>Powers</a:t>
            </a:r>
          </a:p>
          <a:p>
            <a:pPr lvl="3"/>
            <a:r>
              <a:rPr lang="en-US" dirty="0" smtClean="0"/>
              <a:t>Raise military</a:t>
            </a:r>
          </a:p>
          <a:p>
            <a:pPr lvl="3"/>
            <a:r>
              <a:rPr lang="en-US" dirty="0" smtClean="0"/>
              <a:t>War/peace with natives</a:t>
            </a:r>
          </a:p>
          <a:p>
            <a:pPr lvl="3"/>
            <a:r>
              <a:rPr lang="en-US" dirty="0" smtClean="0"/>
              <a:t>Regulate trade in North America</a:t>
            </a:r>
          </a:p>
          <a:p>
            <a:pPr lvl="3"/>
            <a:r>
              <a:rPr lang="en-US" dirty="0" smtClean="0"/>
              <a:t>Tax</a:t>
            </a:r>
          </a:p>
          <a:p>
            <a:pPr lvl="3"/>
            <a:r>
              <a:rPr lang="en-US" dirty="0" smtClean="0"/>
              <a:t>Collect customs</a:t>
            </a:r>
          </a:p>
          <a:p>
            <a:pPr lvl="1"/>
            <a:r>
              <a:rPr lang="en-US" dirty="0" smtClean="0"/>
              <a:t>Approved by delegates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Denied by colonial legislatures and British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Not enough independence/too much power given up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inor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10" b="10110"/>
          <a:stretch>
            <a:fillRect/>
          </a:stretch>
        </p:blipFill>
        <p:spPr>
          <a:xfrm>
            <a:off x="0" y="673964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40917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810000" cy="6858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  <a:cs typeface="ＭＳ Ｐゴシック" charset="-128"/>
              </a:rPr>
              <a:t>Westward Expansion &amp; Land Conflicts, 1750-1775</a:t>
            </a:r>
          </a:p>
        </p:txBody>
      </p:sp>
      <p:pic>
        <p:nvPicPr>
          <p:cNvPr id="16386" name="Picture 3" descr="202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0"/>
          <a:stretch>
            <a:fillRect/>
          </a:stretch>
        </p:blipFill>
        <p:spPr bwMode="auto">
          <a:xfrm>
            <a:off x="0" y="0"/>
            <a:ext cx="5240338" cy="6859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Braddock’s Blundering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17638"/>
            <a:ext cx="5577840" cy="51431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British defeats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Colonists lose opening battles of French and Indian War</a:t>
            </a:r>
          </a:p>
          <a:p>
            <a:pPr lvl="1"/>
            <a:r>
              <a:rPr lang="en-US" dirty="0" smtClean="0"/>
              <a:t>General Braddock and 2000 troops sent to capture Fort Duquesne in 1775</a:t>
            </a:r>
          </a:p>
          <a:p>
            <a:pPr lvl="2"/>
            <a:r>
              <a:rPr lang="en-US" dirty="0" smtClean="0"/>
              <a:t>60 year old European veteran</a:t>
            </a:r>
          </a:p>
          <a:p>
            <a:pPr lvl="2"/>
            <a:r>
              <a:rPr lang="en-US" dirty="0" smtClean="0"/>
              <a:t>Routed by small French and Indian force</a:t>
            </a:r>
          </a:p>
          <a:p>
            <a:pPr lvl="1"/>
            <a:r>
              <a:rPr lang="en-US" dirty="0" smtClean="0"/>
              <a:t>Indians surge across western frontier </a:t>
            </a:r>
          </a:p>
          <a:p>
            <a:pPr lvl="2"/>
            <a:r>
              <a:rPr lang="en-US" dirty="0" smtClean="0"/>
              <a:t>People scalped as close as 80 miles from Philadelphia</a:t>
            </a:r>
          </a:p>
          <a:p>
            <a:pPr lvl="1"/>
            <a:r>
              <a:rPr lang="en-US" dirty="0" smtClean="0"/>
              <a:t>Washington and 300 militiamen attempt to defend entire frontier</a:t>
            </a:r>
            <a:endParaRPr lang="en-US" dirty="0"/>
          </a:p>
        </p:txBody>
      </p:sp>
      <p:pic>
        <p:nvPicPr>
          <p:cNvPr id="5" name="Content Placeholder 4" descr="F&amp;I batt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06440" y="1600518"/>
            <a:ext cx="3040380" cy="421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1756 – British invade Canada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Attempt to attack multiple outposts simultaneously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Cut off French interior from St. Lawrence River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9144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The French &amp; Indian War</a:t>
            </a:r>
          </a:p>
        </p:txBody>
      </p:sp>
      <p:sp>
        <p:nvSpPr>
          <p:cNvPr id="24580" name="Rectangle 8"/>
          <p:cNvSpPr>
            <a:spLocks noGrp="1" noChangeArrowheads="1"/>
          </p:cNvSpPr>
          <p:nvPr>
            <p:ph idx="1"/>
          </p:nvPr>
        </p:nvSpPr>
        <p:spPr>
          <a:xfrm>
            <a:off x="528638" y="1447800"/>
            <a:ext cx="8229600" cy="59436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dirty="0">
                <a:ea typeface="ＭＳ Ｐゴシック" charset="-128"/>
                <a:cs typeface="ＭＳ Ｐゴシック" charset="-128"/>
              </a:rPr>
              <a:t>The war went bad for England from 1756 to 1758 </a:t>
            </a:r>
          </a:p>
          <a:p>
            <a:pPr>
              <a:lnSpc>
                <a:spcPct val="95000"/>
              </a:lnSpc>
            </a:pPr>
            <a:r>
              <a:rPr lang="en-US" altLang="en-US" dirty="0">
                <a:ea typeface="ＭＳ Ｐゴシック" charset="-128"/>
                <a:cs typeface="ＭＳ Ｐゴシック" charset="-128"/>
              </a:rPr>
              <a:t>In 1757, Prime Minister William Pitt took command of the military:  </a:t>
            </a:r>
          </a:p>
          <a:p>
            <a:pPr lvl="1">
              <a:lnSpc>
                <a:spcPct val="95000"/>
              </a:lnSpc>
            </a:pPr>
            <a:r>
              <a:rPr lang="en-US" altLang="en-US" dirty="0">
                <a:ea typeface="ＭＳ Ｐゴシック" charset="-128"/>
              </a:rPr>
              <a:t>Used well-qualified generals</a:t>
            </a:r>
          </a:p>
          <a:p>
            <a:pPr lvl="1">
              <a:lnSpc>
                <a:spcPct val="95000"/>
              </a:lnSpc>
            </a:pPr>
            <a:r>
              <a:rPr lang="en-US" altLang="en-US" dirty="0">
                <a:ea typeface="ＭＳ Ｐゴシック" charset="-128"/>
              </a:rPr>
              <a:t>Had a “blank check” to fund the war in America, India, &amp; </a:t>
            </a:r>
            <a:r>
              <a:rPr lang="en-US" altLang="en-US" dirty="0" smtClean="0">
                <a:ea typeface="ＭＳ Ｐゴシック" charset="-128"/>
              </a:rPr>
              <a:t>Europe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355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Pitt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1757 – Prime Minister of England</a:t>
            </a:r>
          </a:p>
          <a:p>
            <a:pPr lvl="1"/>
            <a:r>
              <a:rPr lang="en-US" dirty="0" smtClean="0"/>
              <a:t>Attack Quebec/Montreal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1758 – British capture </a:t>
            </a:r>
            <a:r>
              <a:rPr lang="en-US" dirty="0" err="1" smtClean="0">
                <a:solidFill>
                  <a:schemeClr val="accent2"/>
                </a:solidFill>
              </a:rPr>
              <a:t>Louisbourg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James Wolfe</a:t>
            </a:r>
          </a:p>
          <a:p>
            <a:pPr lvl="1"/>
            <a:r>
              <a:rPr lang="en-US" dirty="0" smtClean="0"/>
              <a:t>Chosen to command British troops</a:t>
            </a:r>
          </a:p>
          <a:p>
            <a:pPr lvl="1"/>
            <a:r>
              <a:rPr lang="en-US" dirty="0" smtClean="0"/>
              <a:t>Daring attack on Quebec results in death</a:t>
            </a:r>
          </a:p>
          <a:p>
            <a:pPr lvl="2"/>
            <a:r>
              <a:rPr lang="en-US" dirty="0" smtClean="0"/>
              <a:t>French defeated</a:t>
            </a:r>
          </a:p>
          <a:p>
            <a:r>
              <a:rPr lang="en-US" altLang="en-US" dirty="0">
                <a:ea typeface="ＭＳ Ｐゴシック" charset="-128"/>
              </a:rPr>
              <a:t>In 1758, the tide of the war turned; </a:t>
            </a:r>
            <a:r>
              <a:rPr lang="en-US" altLang="en-US" dirty="0">
                <a:solidFill>
                  <a:schemeClr val="accent2"/>
                </a:solidFill>
                <a:ea typeface="ＭＳ Ｐゴシック" charset="-128"/>
              </a:rPr>
              <a:t>England won by 1760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6477000" y="3810000"/>
            <a:ext cx="2667000" cy="283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 1761, Spain became an ally of France</a:t>
            </a:r>
          </a:p>
        </p:txBody>
      </p:sp>
      <p:pic>
        <p:nvPicPr>
          <p:cNvPr id="26626" name="Picture 3" descr="Fr&amp;IndWar-EurInfluences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10001"/>
          <a:stretch>
            <a:fillRect/>
          </a:stretch>
        </p:blipFill>
        <p:spPr bwMode="auto">
          <a:xfrm>
            <a:off x="0" y="0"/>
            <a:ext cx="6410325" cy="6858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400800" y="762000"/>
            <a:ext cx="2743200" cy="2678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>
                <a:latin typeface="Arial" charset="0"/>
              </a:rPr>
              <a:t>1758-1761 </a:t>
            </a:r>
            <a:r>
              <a:rPr lang="en-US" altLang="en-US" sz="4200">
                <a:latin typeface="Arial" charset="0"/>
                <a:sym typeface="Wingdings" charset="2"/>
              </a:rPr>
              <a:t>The Tide Turns for England</a:t>
            </a:r>
            <a:endParaRPr lang="en-US" altLang="en-US" sz="4200">
              <a:latin typeface="Arial" charset="0"/>
            </a:endParaRPr>
          </a:p>
        </p:txBody>
      </p:sp>
      <p:pic>
        <p:nvPicPr>
          <p:cNvPr id="108549" name="Picture 5" descr="American Revolution - Revolutionary War - Major Results of the French and Indian War"/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/>
          <a:stretch>
            <a:fillRect/>
          </a:stretch>
        </p:blipFill>
        <p:spPr bwMode="auto">
          <a:xfrm>
            <a:off x="-9525" y="231775"/>
            <a:ext cx="9144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991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Montreal falls in 1760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Treaty of Paris (1763)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French lose all North American territory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Spain cedes Florida to British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Spain gets Louisiana territory west of Mississippi, and New Orleans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End of “salutary neglect” for colonists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title"/>
          </p:nvPr>
        </p:nvSpPr>
        <p:spPr>
          <a:xfrm>
            <a:off x="7162800" y="1066800"/>
            <a:ext cx="1981200" cy="2438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4000">
                <a:ea typeface="ＭＳ Ｐゴシック" charset="-128"/>
                <a:cs typeface="ＭＳ Ｐゴシック" charset="-128"/>
              </a:rPr>
              <a:t>North America after 1763</a:t>
            </a:r>
          </a:p>
        </p:txBody>
      </p:sp>
      <p:pic>
        <p:nvPicPr>
          <p:cNvPr id="28674" name="Picture 2" descr="DIVI723308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>
            <a:fillRect/>
          </a:stretch>
        </p:blipFill>
        <p:spPr>
          <a:xfrm>
            <a:off x="0" y="-6350"/>
            <a:ext cx="7467600" cy="6864350"/>
          </a:xfrm>
          <a:noFill/>
        </p:spPr>
      </p:pic>
      <p:pic>
        <p:nvPicPr>
          <p:cNvPr id="111620" name="Picture 4" descr="DIVI7233078"/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2155" r="6400"/>
          <a:stretch>
            <a:fillRect/>
          </a:stretch>
        </p:blipFill>
        <p:spPr bwMode="auto">
          <a:xfrm>
            <a:off x="3175" y="-4763"/>
            <a:ext cx="5297488" cy="6862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DIVI723308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11040" r="14294"/>
          <a:stretch>
            <a:fillRect/>
          </a:stretch>
        </p:blipFill>
        <p:spPr bwMode="auto">
          <a:xfrm>
            <a:off x="4881563" y="0"/>
            <a:ext cx="4262437" cy="6869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533400" y="6019800"/>
            <a:ext cx="3810000" cy="57943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</a:rPr>
              <a:t>America in 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1750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5257800" y="6042025"/>
            <a:ext cx="3598863" cy="57943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</a:rPr>
              <a:t>America in </a:t>
            </a: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1763</a:t>
            </a:r>
          </a:p>
        </p:txBody>
      </p:sp>
    </p:spTree>
    <p:extLst>
      <p:ext uri="{BB962C8B-B14F-4D97-AF65-F5344CB8AC3E}">
        <p14:creationId xmlns:p14="http://schemas.microsoft.com/office/powerpoint/2010/main" val="1130482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zenger_tryal_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2"/>
          <a:stretch>
            <a:fillRect/>
          </a:stretch>
        </p:blipFill>
        <p:spPr bwMode="auto">
          <a:xfrm>
            <a:off x="228600" y="1143000"/>
            <a:ext cx="4897438" cy="54864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5243513" y="1219200"/>
            <a:ext cx="390048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charset="0"/>
              </a:rPr>
              <a:t>Zenger decision was a landmark case which paved the way for  the eventual freedom of the press.</a:t>
            </a:r>
          </a:p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Times New Roman" charset="0"/>
            </a:endParaRPr>
          </a:p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Times New Roman" charset="0"/>
            </a:endParaRPr>
          </a:p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Times New Roman" charset="0"/>
            </a:endParaRPr>
          </a:p>
          <a:p>
            <a:pPr algn="ctr">
              <a:lnSpc>
                <a:spcPct val="85000"/>
              </a:lnSpc>
              <a:spcBef>
                <a:spcPct val="3000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Times New Roman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charset="0"/>
              </a:rPr>
              <a:t>Zenger Case, 1734-5: New York newspaper assailed corrupt local governor, charged with libel, defended by 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charset="0"/>
              </a:rPr>
              <a:t>Andrew </a:t>
            </a:r>
            <a:r>
              <a:rPr lang="en-US" altLang="en-US" sz="2400" b="1" dirty="0">
                <a:solidFill>
                  <a:schemeClr val="tx2"/>
                </a:solidFill>
                <a:latin typeface="Times New Roman" charset="0"/>
              </a:rPr>
              <a:t>Hamilton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838200" y="225425"/>
            <a:ext cx="7848600" cy="53657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scene3d>
              <a:camera prst="legacyObliqueTopLeft"/>
              <a:lightRig rig="legacyNormal3" dir="r"/>
            </a:scene3d>
            <a:sp3d extrusionH="201600" contourW="127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Franklin Gothic Medium Cond" charset="0"/>
                <a:ea typeface="Franklin Gothic Medium Cond" charset="0"/>
                <a:cs typeface="Franklin Gothic Medium Cond" charset="0"/>
              </a:rPr>
              <a:t>ZENGER TRIAL</a:t>
            </a:r>
          </a:p>
        </p:txBody>
      </p:sp>
    </p:spTree>
    <p:extLst>
      <p:ext uri="{BB962C8B-B14F-4D97-AF65-F5344CB8AC3E}">
        <p14:creationId xmlns:p14="http://schemas.microsoft.com/office/powerpoint/2010/main" val="683759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63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522" y="0"/>
            <a:ext cx="7359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Restless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Colonial Militia</a:t>
            </a:r>
          </a:p>
          <a:p>
            <a:pPr lvl="1"/>
            <a:r>
              <a:rPr lang="en-US" dirty="0" smtClean="0"/>
              <a:t>More confidence</a:t>
            </a:r>
          </a:p>
          <a:p>
            <a:pPr lvl="1"/>
            <a:r>
              <a:rPr lang="en-US" dirty="0" smtClean="0"/>
              <a:t>Fought well using European tactics</a:t>
            </a:r>
          </a:p>
          <a:p>
            <a:pPr lvl="1"/>
            <a:r>
              <a:rPr lang="en-US" dirty="0" smtClean="0"/>
              <a:t>Gained experience</a:t>
            </a:r>
          </a:p>
          <a:p>
            <a:pPr lvl="1"/>
            <a:r>
              <a:rPr lang="en-US" dirty="0" smtClean="0"/>
              <a:t>20000 soldiers by end of war</a:t>
            </a:r>
          </a:p>
          <a:p>
            <a:r>
              <a:rPr lang="en-US" dirty="0" smtClean="0"/>
              <a:t>Early defeats shatter the myth of British invincibility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sto MT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  <a:cs typeface="ＭＳ Ｐゴシック" charset="-128"/>
              </a:rPr>
              <a:t>Perceptions of the War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  <a:defRPr/>
            </a:pPr>
            <a:r>
              <a:rPr 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Colonial views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defRPr/>
            </a:pPr>
            <a:r>
              <a:rPr lang="en-US" dirty="0" smtClean="0"/>
              <a:t>Colonies could be very strong when they worked together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defRPr/>
            </a:pPr>
            <a:r>
              <a:rPr lang="en-US" dirty="0" smtClean="0"/>
              <a:t>Newly gained frontier had land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defRPr/>
            </a:pPr>
            <a:r>
              <a:rPr lang="en-US" dirty="0" smtClean="0"/>
              <a:t>Colonial commanders learned how to fight</a:t>
            </a:r>
          </a:p>
          <a:p>
            <a:pPr>
              <a:lnSpc>
                <a:spcPct val="85000"/>
              </a:lnSpc>
              <a:spcBef>
                <a:spcPct val="15000"/>
              </a:spcBef>
              <a:defRPr/>
            </a:pPr>
            <a:endParaRPr lang="en-US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defRPr/>
            </a:pPr>
            <a:r>
              <a:rPr 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English views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defRPr/>
            </a:pPr>
            <a:r>
              <a:rPr lang="en-US" dirty="0" smtClean="0"/>
              <a:t>Americans took forever to organize &amp; balked at helping raise money for an expensive war to protect their own lands</a:t>
            </a:r>
          </a:p>
        </p:txBody>
      </p:sp>
    </p:spTree>
    <p:extLst>
      <p:ext uri="{BB962C8B-B14F-4D97-AF65-F5344CB8AC3E}">
        <p14:creationId xmlns:p14="http://schemas.microsoft.com/office/powerpoint/2010/main" val="1168008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Arises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show contempt for militia</a:t>
            </a:r>
          </a:p>
          <a:p>
            <a:pPr lvl="1"/>
            <a:r>
              <a:rPr lang="en-US" dirty="0" smtClean="0"/>
              <a:t>Colonial militia not allowed to rise beyond captain</a:t>
            </a:r>
          </a:p>
          <a:p>
            <a:r>
              <a:rPr lang="en-US" dirty="0" smtClean="0"/>
              <a:t>Contempt for colonists</a:t>
            </a:r>
          </a:p>
          <a:p>
            <a:pPr lvl="1"/>
            <a:r>
              <a:rPr lang="en-US" dirty="0" smtClean="0"/>
              <a:t>“scum” from the “outhouses of civilization”</a:t>
            </a:r>
          </a:p>
          <a:p>
            <a:r>
              <a:rPr lang="en-US" dirty="0" smtClean="0"/>
              <a:t>Colonists believed they are cutting edge of civilization</a:t>
            </a:r>
          </a:p>
          <a:p>
            <a:pPr lvl="1"/>
            <a:r>
              <a:rPr lang="en-US" dirty="0" smtClean="0"/>
              <a:t>Deserve credit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Smuggling</a:t>
            </a:r>
          </a:p>
          <a:p>
            <a:pPr lvl="1"/>
            <a:r>
              <a:rPr lang="en-US" dirty="0" smtClean="0"/>
              <a:t>Colonist smuggle goods to Caribbean </a:t>
            </a:r>
          </a:p>
          <a:p>
            <a:pPr lvl="1"/>
            <a:r>
              <a:rPr lang="en-US" dirty="0" smtClean="0"/>
              <a:t>Keeps islands from starving during British blockade</a:t>
            </a:r>
          </a:p>
          <a:p>
            <a:pPr lvl="1"/>
            <a:r>
              <a:rPr lang="en-US" dirty="0" smtClean="0"/>
              <a:t>British forbid all exports of supplies during last year of war</a:t>
            </a:r>
          </a:p>
          <a:p>
            <a:r>
              <a:rPr lang="en-US" dirty="0" smtClean="0"/>
              <a:t>Lack of Troops</a:t>
            </a:r>
          </a:p>
          <a:p>
            <a:pPr lvl="1"/>
            <a:r>
              <a:rPr lang="en-US" dirty="0" smtClean="0"/>
              <a:t>Colonist refuse to provide troops or money for campaign</a:t>
            </a:r>
          </a:p>
          <a:p>
            <a:pPr lvl="1"/>
            <a:r>
              <a:rPr lang="en-US" dirty="0" smtClean="0"/>
              <a:t>Pitt offers reimbursement for service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Disunity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by distance and geography</a:t>
            </a:r>
          </a:p>
          <a:p>
            <a:r>
              <a:rPr lang="en-US" dirty="0" smtClean="0"/>
              <a:t>Religious conflict</a:t>
            </a:r>
          </a:p>
          <a:p>
            <a:r>
              <a:rPr lang="en-US" dirty="0" smtClean="0"/>
              <a:t>Different nationalities</a:t>
            </a:r>
          </a:p>
          <a:p>
            <a:r>
              <a:rPr lang="en-US" dirty="0" smtClean="0"/>
              <a:t>Different forms of government</a:t>
            </a:r>
          </a:p>
          <a:p>
            <a:r>
              <a:rPr lang="en-US" dirty="0" smtClean="0"/>
              <a:t>Boundary disputes</a:t>
            </a:r>
          </a:p>
          <a:p>
            <a:r>
              <a:rPr lang="en-US" dirty="0" smtClean="0"/>
              <a:t>Class differences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War’s 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Indians</a:t>
            </a:r>
          </a:p>
          <a:p>
            <a:pPr lvl="1"/>
            <a:r>
              <a:rPr lang="en-US" dirty="0" smtClean="0"/>
              <a:t>French gone</a:t>
            </a:r>
          </a:p>
          <a:p>
            <a:pPr lvl="1"/>
            <a:r>
              <a:rPr lang="en-US" dirty="0" smtClean="0"/>
              <a:t>Spanish influence reduced</a:t>
            </a:r>
          </a:p>
          <a:p>
            <a:pPr lvl="1"/>
            <a:r>
              <a:rPr lang="en-US" dirty="0" smtClean="0"/>
              <a:t>Indians can no longer play Europeans against one another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Pontiac’s Rebellion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Chief Pontiac unites tribes in Ohio.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Overruns all but 3 forts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British distribute smallpox blankets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Post permanent troops on frontier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Colonists asked to pay bill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Colonist eager to move west across Appalachians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Daniel Boone leads pioneers into TN and KY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Proclamation of 1763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Prohibited settlement west of Appalachians on Native American land</a:t>
            </a:r>
          </a:p>
          <a:p>
            <a:pPr lvl="1"/>
            <a:r>
              <a:rPr lang="en-US" dirty="0" smtClean="0"/>
              <a:t>Needed time to work out Indian problem</a:t>
            </a:r>
          </a:p>
          <a:p>
            <a:pPr lvl="1"/>
            <a:r>
              <a:rPr lang="en-US" dirty="0" smtClean="0"/>
              <a:t>How will colonists react?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2457450" y="6518275"/>
            <a:ext cx="661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pitchFamily="-109" charset="0"/>
                <a:cs typeface="Arial" pitchFamily="-109" charset="0"/>
              </a:rPr>
              <a:t>Copyright (c) Houghton Mifflin Company. All Rights Reserved.</a:t>
            </a:r>
          </a:p>
        </p:txBody>
      </p:sp>
      <p:pic>
        <p:nvPicPr>
          <p:cNvPr id="455687" name="Picture 7" descr="kennedy_13e_ch06_p12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8322" y="0"/>
            <a:ext cx="5221363" cy="68837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barriers to westward expansion of colonies</a:t>
            </a:r>
          </a:p>
          <a:p>
            <a:pPr lvl="1"/>
            <a:r>
              <a:rPr lang="en-US" dirty="0" smtClean="0"/>
              <a:t>Colonists eager to conquer new lands</a:t>
            </a:r>
          </a:p>
          <a:p>
            <a:pPr lvl="1"/>
            <a:r>
              <a:rPr lang="en-US" dirty="0" smtClean="0"/>
              <a:t>Beginnings of “manifest destiny”</a:t>
            </a:r>
          </a:p>
          <a:p>
            <a:r>
              <a:rPr lang="en-US" dirty="0" smtClean="0"/>
              <a:t>British confident due to recent victories and land acquisitions </a:t>
            </a:r>
          </a:p>
          <a:p>
            <a:pPr lvl="1"/>
            <a:r>
              <a:rPr lang="en-US" dirty="0" smtClean="0"/>
              <a:t>Annoyed with uppity colonists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4"/>
          <p:cNvSpPr>
            <a:spLocks noChangeArrowheads="1" noChangeShapeType="1" noTextEdit="1"/>
          </p:cNvSpPr>
          <p:nvPr/>
        </p:nvSpPr>
        <p:spPr bwMode="auto">
          <a:xfrm>
            <a:off x="838200" y="225425"/>
            <a:ext cx="7848600" cy="53657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scene3d>
              <a:camera prst="legacyObliqueTopLeft"/>
              <a:lightRig rig="legacyNormal3" dir="r"/>
            </a:scene3d>
            <a:sp3d extrusionH="201600" contourW="127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Franklin Gothic Medium Cond" charset="0"/>
                <a:ea typeface="Franklin Gothic Medium Cond" charset="0"/>
                <a:cs typeface="Franklin Gothic Medium Cond" charset="0"/>
              </a:rPr>
              <a:t>ZENGER TRIAL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218488" cy="4075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5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John Peter Zenger, a New York publisher arrested and charged with libel against the colonial governor</a:t>
            </a:r>
          </a:p>
          <a:p>
            <a:pPr algn="ctr">
              <a:lnSpc>
                <a:spcPct val="80000"/>
              </a:lnSpc>
              <a:spcBef>
                <a:spcPct val="55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Zenger’s lawyer argues that what he wrote was true, so it can’t be libel</a:t>
            </a:r>
          </a:p>
          <a:p>
            <a:pPr algn="ctr">
              <a:lnSpc>
                <a:spcPct val="80000"/>
              </a:lnSpc>
              <a:spcBef>
                <a:spcPct val="55000"/>
              </a:spcBef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English law says it doesn’t matter if it’s true or not</a:t>
            </a:r>
          </a:p>
          <a:p>
            <a:pPr algn="ctr">
              <a:lnSpc>
                <a:spcPct val="80000"/>
              </a:lnSpc>
              <a:spcBef>
                <a:spcPct val="55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Jury acquits Zenger</a:t>
            </a:r>
            <a:r>
              <a:rPr lang="en-US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 anyway </a:t>
            </a:r>
            <a:r>
              <a:rPr lang="en-US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sym typeface="Wingdings" pitchFamily="2" charset="2"/>
              </a:rPr>
              <a:t> since it was the truth</a:t>
            </a:r>
            <a:endParaRPr lang="en-US" sz="2800" dirty="0">
              <a:effectLst>
                <a:outerShdw blurRad="38100" dist="38100" dir="2700000" algn="tl">
                  <a:srgbClr val="80808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55000"/>
              </a:spcBef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Not total freedom of the press, but newspapers now took greater risks in criticism of political figures.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87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Duel for North America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458200" cy="64008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Essential Questions</a:t>
            </a:r>
            <a:r>
              <a:rPr lang="en-US" dirty="0" smtClean="0"/>
              <a:t>: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How was 1763 (the end of the French and Indian War) a “turning point” in British-colonial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14889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50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281" y="-17897"/>
            <a:ext cx="7494803" cy="68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Involved in the colonization game late</a:t>
            </a:r>
          </a:p>
          <a:p>
            <a:pPr lvl="1"/>
            <a:r>
              <a:rPr lang="en-US" dirty="0" smtClean="0"/>
              <a:t>Foreign wars</a:t>
            </a:r>
          </a:p>
          <a:p>
            <a:pPr lvl="1"/>
            <a:r>
              <a:rPr lang="en-US" dirty="0" smtClean="0"/>
              <a:t>Religious civil wars</a:t>
            </a:r>
          </a:p>
          <a:p>
            <a:pPr lvl="1"/>
            <a:r>
              <a:rPr lang="en-US" dirty="0" smtClean="0"/>
              <a:t>Similar to England</a:t>
            </a:r>
          </a:p>
          <a:p>
            <a:r>
              <a:rPr lang="en-US" dirty="0" smtClean="0"/>
              <a:t>Edict of Nantes</a:t>
            </a:r>
          </a:p>
          <a:p>
            <a:pPr lvl="1"/>
            <a:r>
              <a:rPr lang="en-US" dirty="0" smtClean="0"/>
              <a:t>Limited toleration of Protestants</a:t>
            </a:r>
          </a:p>
          <a:p>
            <a:pPr lvl="2"/>
            <a:r>
              <a:rPr lang="en-US" dirty="0" smtClean="0"/>
              <a:t>Ends civil wars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ris powerpoints">
  <a:themeElements>
    <a:clrScheme name="Custom 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FFDCA3"/>
      </a:accent1>
      <a:accent2>
        <a:srgbClr val="ADFDF3"/>
      </a:accent2>
      <a:accent3>
        <a:srgbClr val="FCC9EA"/>
      </a:accent3>
      <a:accent4>
        <a:srgbClr val="DADADA"/>
      </a:accent4>
      <a:accent5>
        <a:srgbClr val="EF65F1"/>
      </a:accent5>
      <a:accent6>
        <a:srgbClr val="5C5CE7"/>
      </a:accent6>
      <a:hlink>
        <a:srgbClr val="F7FC9A"/>
      </a:hlink>
      <a:folHlink>
        <a:srgbClr val="FFBD6D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rris powerpoints" id="{E8D29CCD-783F-1345-9D43-C6EB174D812F}" vid="{5AF2AE04-0ED5-3346-B24A-9DD00CE9C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 powerpoints</Template>
  <TotalTime>1502</TotalTime>
  <Words>1897</Words>
  <Application>Microsoft Macintosh PowerPoint</Application>
  <PresentationFormat>On-screen Show (4:3)</PresentationFormat>
  <Paragraphs>317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Calibri</vt:lpstr>
      <vt:lpstr>Calisto MT</vt:lpstr>
      <vt:lpstr>Franklin Gothic Medium Cond</vt:lpstr>
      <vt:lpstr>ＭＳ Ｐゴシック</vt:lpstr>
      <vt:lpstr>Times New Roman</vt:lpstr>
      <vt:lpstr>Wingdings</vt:lpstr>
      <vt:lpstr>Arial</vt:lpstr>
      <vt:lpstr>Harris powerpoints</vt:lpstr>
      <vt:lpstr>PowerPoint Presentation</vt:lpstr>
      <vt:lpstr>Moving from European Ways</vt:lpstr>
      <vt:lpstr>Rise of the American Press</vt:lpstr>
      <vt:lpstr>PowerPoint Presentation</vt:lpstr>
      <vt:lpstr>PowerPoint Presentation</vt:lpstr>
      <vt:lpstr>Chapter 6</vt:lpstr>
      <vt:lpstr>PowerPoint Presentation</vt:lpstr>
      <vt:lpstr>PowerPoint Presentation</vt:lpstr>
      <vt:lpstr>France</vt:lpstr>
      <vt:lpstr>New France (Canada)</vt:lpstr>
      <vt:lpstr>Government in New France</vt:lpstr>
      <vt:lpstr>Expansion</vt:lpstr>
      <vt:lpstr>Missionaries</vt:lpstr>
      <vt:lpstr>PowerPoint Presentation</vt:lpstr>
      <vt:lpstr>Barbarians at the Gate</vt:lpstr>
      <vt:lpstr>French &amp; English Mercantilist Wars</vt:lpstr>
      <vt:lpstr>Clash of Em[ires</vt:lpstr>
      <vt:lpstr>Clash of Empires</vt:lpstr>
      <vt:lpstr>Clash of Empires</vt:lpstr>
      <vt:lpstr>Peace Treaty - 1713</vt:lpstr>
      <vt:lpstr>War of Jenkin’s Ear (1739-1748)</vt:lpstr>
      <vt:lpstr>Peace Treaty (1748)</vt:lpstr>
      <vt:lpstr>Clash of Empires</vt:lpstr>
      <vt:lpstr>PowerPoint Presentation</vt:lpstr>
      <vt:lpstr>Turning Point: 1754</vt:lpstr>
      <vt:lpstr>George Washington starts a war</vt:lpstr>
      <vt:lpstr>The Seven Years’ War</vt:lpstr>
      <vt:lpstr>Global War and Colonial Disunity</vt:lpstr>
      <vt:lpstr>Albany Congress</vt:lpstr>
      <vt:lpstr>Ben Franklin</vt:lpstr>
      <vt:lpstr>PowerPoint Presentation</vt:lpstr>
      <vt:lpstr>Westward Expansion &amp; Land Conflicts, 1750-1775</vt:lpstr>
      <vt:lpstr>Braddock’s Blundering</vt:lpstr>
      <vt:lpstr>Invasion of Canada</vt:lpstr>
      <vt:lpstr>The French &amp; Indian War</vt:lpstr>
      <vt:lpstr>William Pitt</vt:lpstr>
      <vt:lpstr>PowerPoint Presentation</vt:lpstr>
      <vt:lpstr>The War ends</vt:lpstr>
      <vt:lpstr>North America after 1763</vt:lpstr>
      <vt:lpstr>PowerPoint Presentation</vt:lpstr>
      <vt:lpstr>Restless Colonists</vt:lpstr>
      <vt:lpstr>Perceptions of the War</vt:lpstr>
      <vt:lpstr>Friction Arises</vt:lpstr>
      <vt:lpstr>Friction</vt:lpstr>
      <vt:lpstr>Colonial Disunity</vt:lpstr>
      <vt:lpstr>War’s Aftermath</vt:lpstr>
      <vt:lpstr>The West</vt:lpstr>
      <vt:lpstr>PowerPoint Presentation</vt:lpstr>
      <vt:lpstr>Tensions Mount</vt:lpstr>
    </vt:vector>
  </TitlesOfParts>
  <Company>Greene County High School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Brian Fahey</dc:creator>
  <cp:lastModifiedBy>Gail Harris</cp:lastModifiedBy>
  <cp:revision>14</cp:revision>
  <dcterms:created xsi:type="dcterms:W3CDTF">2012-08-22T22:40:59Z</dcterms:created>
  <dcterms:modified xsi:type="dcterms:W3CDTF">2016-08-23T16:20:50Z</dcterms:modified>
</cp:coreProperties>
</file>