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08" r:id="rId3"/>
    <p:sldId id="324" r:id="rId4"/>
    <p:sldId id="325" r:id="rId5"/>
    <p:sldId id="257" r:id="rId6"/>
    <p:sldId id="301" r:id="rId7"/>
    <p:sldId id="295" r:id="rId8"/>
    <p:sldId id="296" r:id="rId9"/>
    <p:sldId id="297" r:id="rId10"/>
    <p:sldId id="258" r:id="rId11"/>
    <p:sldId id="259" r:id="rId12"/>
    <p:sldId id="288" r:id="rId13"/>
    <p:sldId id="260" r:id="rId14"/>
    <p:sldId id="289" r:id="rId15"/>
    <p:sldId id="298" r:id="rId16"/>
    <p:sldId id="261" r:id="rId17"/>
    <p:sldId id="262" r:id="rId18"/>
    <p:sldId id="263" r:id="rId19"/>
    <p:sldId id="264" r:id="rId20"/>
    <p:sldId id="299" r:id="rId21"/>
    <p:sldId id="265" r:id="rId22"/>
    <p:sldId id="306" r:id="rId23"/>
    <p:sldId id="305" r:id="rId24"/>
    <p:sldId id="307" r:id="rId25"/>
    <p:sldId id="302" r:id="rId26"/>
    <p:sldId id="303" r:id="rId27"/>
    <p:sldId id="267" r:id="rId28"/>
    <p:sldId id="268" r:id="rId29"/>
    <p:sldId id="300" r:id="rId30"/>
    <p:sldId id="321" r:id="rId31"/>
    <p:sldId id="310" r:id="rId32"/>
    <p:sldId id="269" r:id="rId33"/>
    <p:sldId id="304" r:id="rId34"/>
    <p:sldId id="270" r:id="rId35"/>
    <p:sldId id="314" r:id="rId36"/>
    <p:sldId id="315" r:id="rId37"/>
    <p:sldId id="313" r:id="rId38"/>
    <p:sldId id="319" r:id="rId39"/>
    <p:sldId id="290" r:id="rId40"/>
    <p:sldId id="311" r:id="rId41"/>
    <p:sldId id="312" r:id="rId42"/>
    <p:sldId id="316" r:id="rId43"/>
    <p:sldId id="317" r:id="rId44"/>
    <p:sldId id="271" r:id="rId45"/>
    <p:sldId id="272" r:id="rId46"/>
    <p:sldId id="291" r:id="rId47"/>
    <p:sldId id="292" r:id="rId48"/>
    <p:sldId id="273" r:id="rId49"/>
    <p:sldId id="274" r:id="rId50"/>
    <p:sldId id="320" r:id="rId51"/>
    <p:sldId id="275" r:id="rId52"/>
    <p:sldId id="276" r:id="rId53"/>
    <p:sldId id="277" r:id="rId54"/>
    <p:sldId id="278" r:id="rId55"/>
    <p:sldId id="280" r:id="rId56"/>
    <p:sldId id="281" r:id="rId57"/>
    <p:sldId id="322" r:id="rId58"/>
    <p:sldId id="323" r:id="rId59"/>
    <p:sldId id="282" r:id="rId60"/>
    <p:sldId id="279" r:id="rId61"/>
    <p:sldId id="283" r:id="rId62"/>
    <p:sldId id="293" r:id="rId63"/>
    <p:sldId id="284" r:id="rId64"/>
    <p:sldId id="285" r:id="rId65"/>
    <p:sldId id="294" r:id="rId66"/>
    <p:sldId id="286" r:id="rId67"/>
    <p:sldId id="287"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snapToObjects="1">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EFF57-A93B-714B-9B0F-2348FD612363}" type="datetimeFigureOut">
              <a:rPr lang="en-US" smtClean="0"/>
              <a:t>10/5/16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1CFB2-55D5-9C44-8FDD-1FCBD389FDF2}" type="slidenum">
              <a:rPr lang="en-US" smtClean="0"/>
              <a:t>‹#›</a:t>
            </a:fld>
            <a:endParaRPr lang="en-US"/>
          </a:p>
        </p:txBody>
      </p:sp>
    </p:spTree>
    <p:extLst>
      <p:ext uri="{BB962C8B-B14F-4D97-AF65-F5344CB8AC3E}">
        <p14:creationId xmlns:p14="http://schemas.microsoft.com/office/powerpoint/2010/main" val="514040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rPr>
              <a:t>South Carolina Belle Sewing Palmetto Cockade </a:t>
            </a:r>
            <a:r>
              <a:rPr lang="en-US">
                <a:latin typeface="Calibri" charset="0"/>
                <a:ea typeface="MS PGothic" charset="0"/>
              </a:rPr>
              <a:t>The</a:t>
            </a:r>
          </a:p>
          <a:p>
            <a:pPr eaLnBrk="1" hangingPunct="1"/>
            <a:r>
              <a:rPr lang="en-US">
                <a:latin typeface="Calibri" charset="0"/>
                <a:ea typeface="MS PGothic" charset="0"/>
              </a:rPr>
              <a:t>“Tariff of Abominations” of 1828 drove many people in</a:t>
            </a:r>
          </a:p>
          <a:p>
            <a:pPr eaLnBrk="1" hangingPunct="1"/>
            <a:r>
              <a:rPr lang="en-US">
                <a:latin typeface="Calibri" charset="0"/>
                <a:ea typeface="MS PGothic" charset="0"/>
              </a:rPr>
              <a:t>South Carolina—the “Palmetto State”—to flirt with</a:t>
            </a:r>
          </a:p>
          <a:p>
            <a:pPr eaLnBrk="1" hangingPunct="1"/>
            <a:r>
              <a:rPr lang="en-US">
                <a:latin typeface="Calibri" charset="0"/>
                <a:ea typeface="MS PGothic" charset="0"/>
              </a:rPr>
              <a:t>secession. Anti-tariff protesters wore palmetto blossoms,</a:t>
            </a:r>
          </a:p>
          <a:p>
            <a:pPr eaLnBrk="1" hangingPunct="1"/>
            <a:r>
              <a:rPr lang="en-US">
                <a:latin typeface="Calibri" charset="0"/>
                <a:ea typeface="MS PGothic" charset="0"/>
              </a:rPr>
              <a:t>real or sewn from fabric, to symbolize their defiance of</a:t>
            </a:r>
          </a:p>
          <a:p>
            <a:pPr eaLnBrk="1" hangingPunct="1"/>
            <a:r>
              <a:rPr lang="en-US">
                <a:latin typeface="Calibri" charset="0"/>
                <a:ea typeface="MS PGothic" charset="0"/>
              </a:rPr>
              <a:t>the federal law. The blue cockade indicated support for</a:t>
            </a:r>
          </a:p>
          <a:p>
            <a:pPr eaLnBrk="1" hangingPunct="1"/>
            <a:r>
              <a:rPr lang="en-US">
                <a:latin typeface="Calibri" charset="0"/>
                <a:ea typeface="MS PGothic" charset="0"/>
              </a:rPr>
              <a:t>the ordinance of nullification.</a:t>
            </a:r>
          </a:p>
          <a:p>
            <a:pPr eaLnBrk="1" hangingPunct="1"/>
            <a:r>
              <a:rPr lang="en-US">
                <a:latin typeface="Calibri" charset="0"/>
                <a:ea typeface="MS PGothic" charset="0"/>
              </a:rPr>
              <a:t>The Granger Collection, NYC; inset: Collection of McKissick Museum, University of South Carolina</a:t>
            </a:r>
          </a:p>
        </p:txBody>
      </p:sp>
      <p:sp>
        <p:nvSpPr>
          <p:cNvPr id="409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D4719B9-C1AD-5840-A278-A38F6949F331}" type="slidenum">
              <a:rPr lang="en-US">
                <a:latin typeface="Calibri" charset="0"/>
              </a:rPr>
              <a:pPr/>
              <a:t>25</a:t>
            </a:fld>
            <a:endParaRPr lang="en-US">
              <a:latin typeface="Calibri" charset="0"/>
            </a:endParaRPr>
          </a:p>
        </p:txBody>
      </p:sp>
    </p:spTree>
    <p:extLst>
      <p:ext uri="{BB962C8B-B14F-4D97-AF65-F5344CB8AC3E}">
        <p14:creationId xmlns:p14="http://schemas.microsoft.com/office/powerpoint/2010/main" val="173351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Calibri" charset="0"/>
                <a:ea typeface="MS PGothic" charset="0"/>
              </a:rPr>
              <a:t>The “Trail of Tears” </a:t>
            </a:r>
            <a:r>
              <a:rPr lang="en-US">
                <a:latin typeface="Calibri" charset="0"/>
                <a:ea typeface="MS PGothic" charset="0"/>
              </a:rPr>
              <a:t>In the fall and winter of 1838–1839, the U.S. Army forcibly</a:t>
            </a:r>
          </a:p>
          <a:p>
            <a:pPr eaLnBrk="1" hangingPunct="1"/>
            <a:r>
              <a:rPr lang="en-US">
                <a:latin typeface="Calibri" charset="0"/>
                <a:ea typeface="MS PGothic" charset="0"/>
              </a:rPr>
              <a:t>removed about fifteen thousand Cherokees, some of them in manacles, from their</a:t>
            </a:r>
          </a:p>
          <a:p>
            <a:pPr eaLnBrk="1" hangingPunct="1"/>
            <a:r>
              <a:rPr lang="en-US">
                <a:latin typeface="Calibri" charset="0"/>
                <a:ea typeface="MS PGothic" charset="0"/>
              </a:rPr>
              <a:t>ancestral homelands in the southeastern United States and marched them to Indian</a:t>
            </a:r>
          </a:p>
          <a:p>
            <a:pPr eaLnBrk="1" hangingPunct="1"/>
            <a:r>
              <a:rPr lang="en-US">
                <a:latin typeface="Calibri" charset="0"/>
                <a:ea typeface="MS PGothic" charset="0"/>
              </a:rPr>
              <a:t>Territory (present-day Oklahoma). Freezing weather and inadequate food supplies</a:t>
            </a:r>
          </a:p>
          <a:p>
            <a:pPr eaLnBrk="1" hangingPunct="1"/>
            <a:r>
              <a:rPr lang="en-US">
                <a:latin typeface="Calibri" charset="0"/>
                <a:ea typeface="MS PGothic" charset="0"/>
              </a:rPr>
              <a:t>led to unspeakable suffering. The escorting troops refused to slow the forced march</a:t>
            </a:r>
          </a:p>
          <a:p>
            <a:pPr eaLnBrk="1" hangingPunct="1"/>
            <a:r>
              <a:rPr lang="en-US">
                <a:latin typeface="Calibri" charset="0"/>
                <a:ea typeface="MS PGothic" charset="0"/>
              </a:rPr>
              <a:t>so that the ill could recover, and some four thousand Cherokees died on the 116-day</a:t>
            </a:r>
          </a:p>
          <a:p>
            <a:pPr eaLnBrk="1" hangingPunct="1"/>
            <a:r>
              <a:rPr lang="en-US">
                <a:latin typeface="Calibri" charset="0"/>
                <a:ea typeface="MS PGothic" charset="0"/>
              </a:rPr>
              <a:t>journey.</a:t>
            </a:r>
          </a:p>
        </p:txBody>
      </p:sp>
      <p:sp>
        <p:nvSpPr>
          <p:cNvPr id="604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883DFF8-9AAE-364C-9EB2-506A69966328}" type="slidenum">
              <a:rPr lang="en-US">
                <a:latin typeface="Calibri" charset="0"/>
              </a:rPr>
              <a:pPr/>
              <a:t>38</a:t>
            </a:fld>
            <a:endParaRPr lang="en-US">
              <a:latin typeface="Calibri" charset="0"/>
            </a:endParaRPr>
          </a:p>
        </p:txBody>
      </p:sp>
    </p:spTree>
    <p:extLst>
      <p:ext uri="{BB962C8B-B14F-4D97-AF65-F5344CB8AC3E}">
        <p14:creationId xmlns:p14="http://schemas.microsoft.com/office/powerpoint/2010/main" val="19599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EB7F6-5BD2-EF49-A763-0494F948B650}" type="slidenum">
              <a:rPr/>
              <a:pPr/>
              <a:t>39</a:t>
            </a:fld>
            <a:endParaRP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14400" y="4343400"/>
            <a:ext cx="5029200" cy="4114800"/>
          </a:xfrm>
        </p:spPr>
        <p:txBody>
          <a:bodyPr/>
          <a:lstStyle/>
          <a:p>
            <a:endParaRPr noProof="1"/>
          </a:p>
        </p:txBody>
      </p:sp>
    </p:spTree>
    <p:extLst>
      <p:ext uri="{BB962C8B-B14F-4D97-AF65-F5344CB8AC3E}">
        <p14:creationId xmlns:p14="http://schemas.microsoft.com/office/powerpoint/2010/main" val="205343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6136A-4072-534D-B315-B7BABA49B67B}" type="slidenum">
              <a:rPr/>
              <a:pPr/>
              <a:t>46</a:t>
            </a:fld>
            <a:endParaRP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xfrm>
            <a:off x="914400" y="4343400"/>
            <a:ext cx="5029200" cy="4114800"/>
          </a:xfrm>
        </p:spPr>
        <p:txBody>
          <a:bodyPr/>
          <a:lstStyle/>
          <a:p>
            <a:endParaRPr noProof="1"/>
          </a:p>
        </p:txBody>
      </p:sp>
    </p:spTree>
    <p:extLst>
      <p:ext uri="{BB962C8B-B14F-4D97-AF65-F5344CB8AC3E}">
        <p14:creationId xmlns:p14="http://schemas.microsoft.com/office/powerpoint/2010/main" val="200746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97D16-FD0C-7449-98C2-347950C93986}" type="slidenum">
              <a:rPr/>
              <a:pPr/>
              <a:t>62</a:t>
            </a:fld>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xfrm>
            <a:off x="914400" y="4343400"/>
            <a:ext cx="5029200" cy="4114800"/>
          </a:xfrm>
        </p:spPr>
        <p:txBody>
          <a:bodyPr/>
          <a:lstStyle/>
          <a:p>
            <a:endParaRPr noProof="1"/>
          </a:p>
        </p:txBody>
      </p:sp>
    </p:spTree>
    <p:extLst>
      <p:ext uri="{BB962C8B-B14F-4D97-AF65-F5344CB8AC3E}">
        <p14:creationId xmlns:p14="http://schemas.microsoft.com/office/powerpoint/2010/main" val="39503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4BE863-5B19-7043-8763-9959377653FA}" type="datetimeFigureOut">
              <a:rPr lang="en-US" smtClean="0"/>
              <a:t>10/5/16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BE863-5B19-7043-8763-9959377653FA}" type="datetimeFigureOut">
              <a:rPr lang="en-US" smtClean="0"/>
              <a:t>10/5/16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BE863-5B19-7043-8763-9959377653FA}" type="datetimeFigureOut">
              <a:rPr lang="en-US" smtClean="0"/>
              <a:t>10/5/16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4BE863-5B19-7043-8763-9959377653FA}" type="datetimeFigureOut">
              <a:rPr lang="en-US" smtClean="0"/>
              <a:t>10/5/16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4BE863-5B19-7043-8763-9959377653FA}" type="datetimeFigureOut">
              <a:rPr lang="en-US" smtClean="0"/>
              <a:t>10/5/16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4BE863-5B19-7043-8763-9959377653FA}" type="datetimeFigureOut">
              <a:rPr lang="en-US" smtClean="0"/>
              <a:t>10/5/16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4BE863-5B19-7043-8763-9959377653FA}" type="datetimeFigureOut">
              <a:rPr lang="en-US" smtClean="0"/>
              <a:t>10/5/16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4BE863-5B19-7043-8763-9959377653FA}" type="datetimeFigureOut">
              <a:rPr lang="en-US" smtClean="0"/>
              <a:t>10/5/16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BE863-5B19-7043-8763-9959377653FA}" type="datetimeFigureOut">
              <a:rPr lang="en-US" smtClean="0"/>
              <a:t>10/5/16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BE863-5B19-7043-8763-9959377653FA}" type="datetimeFigureOut">
              <a:rPr lang="en-US" smtClean="0"/>
              <a:t>10/5/16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BE863-5B19-7043-8763-9959377653FA}" type="datetimeFigureOut">
              <a:rPr lang="en-US" smtClean="0"/>
              <a:t>10/5/16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15915-25E1-424E-BE7D-469D880FFF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BE863-5B19-7043-8763-9959377653FA}" type="datetimeFigureOut">
              <a:rPr lang="en-US" smtClean="0"/>
              <a:t>10/5/16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15915-25E1-424E-BE7D-469D880FFF0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Rise of Mass Democracy</a:t>
            </a:r>
            <a:br>
              <a:rPr lang="en-US" dirty="0" smtClean="0"/>
            </a:br>
            <a:r>
              <a:rPr lang="en-US" dirty="0" smtClean="0"/>
              <a:t>1824-1840</a:t>
            </a:r>
            <a:endParaRPr lang="en-US" dirty="0"/>
          </a:p>
        </p:txBody>
      </p:sp>
      <p:sp>
        <p:nvSpPr>
          <p:cNvPr id="3" name="Subtitle 2"/>
          <p:cNvSpPr>
            <a:spLocks noGrp="1"/>
          </p:cNvSpPr>
          <p:nvPr>
            <p:ph type="subTitle" idx="1"/>
          </p:nvPr>
        </p:nvSpPr>
        <p:spPr/>
        <p:txBody>
          <a:bodyPr/>
          <a:lstStyle/>
          <a:p>
            <a:r>
              <a:rPr lang="en-US" dirty="0" smtClean="0"/>
              <a:t>Chapter 13 – The American Pageant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Gamesmanship</a:t>
            </a:r>
            <a:endParaRPr lang="en-US" dirty="0"/>
          </a:p>
        </p:txBody>
      </p:sp>
      <p:sp>
        <p:nvSpPr>
          <p:cNvPr id="3" name="Content Placeholder 2"/>
          <p:cNvSpPr>
            <a:spLocks noGrp="1"/>
          </p:cNvSpPr>
          <p:nvPr>
            <p:ph idx="1"/>
          </p:nvPr>
        </p:nvSpPr>
        <p:spPr/>
        <p:txBody>
          <a:bodyPr>
            <a:normAutofit lnSpcReduction="10000"/>
          </a:bodyPr>
          <a:lstStyle/>
          <a:p>
            <a:r>
              <a:rPr lang="en-US" dirty="0" smtClean="0"/>
              <a:t>Clay is eliminated, but is Speaker of the House</a:t>
            </a:r>
          </a:p>
          <a:p>
            <a:pPr lvl="1"/>
            <a:r>
              <a:rPr lang="en-US" dirty="0" smtClean="0"/>
              <a:t>Crawford suffers paralytic stroke</a:t>
            </a:r>
          </a:p>
          <a:p>
            <a:pPr lvl="1"/>
            <a:r>
              <a:rPr lang="en-US" dirty="0" smtClean="0"/>
              <a:t>Clay hates Jackson</a:t>
            </a:r>
          </a:p>
          <a:p>
            <a:pPr lvl="1"/>
            <a:r>
              <a:rPr lang="en-US" dirty="0" smtClean="0"/>
              <a:t>Supports John Q. Adams</a:t>
            </a:r>
          </a:p>
          <a:p>
            <a:pPr lvl="2"/>
            <a:r>
              <a:rPr lang="en-US" dirty="0" smtClean="0"/>
              <a:t>Clay rewarded with Secretary of State position</a:t>
            </a:r>
          </a:p>
          <a:p>
            <a:pPr lvl="3"/>
            <a:r>
              <a:rPr lang="en-US" dirty="0" smtClean="0"/>
              <a:t>Traditionally “stepping stone” to presidency</a:t>
            </a:r>
          </a:p>
          <a:p>
            <a:pPr lvl="2"/>
            <a:r>
              <a:rPr lang="en-US" dirty="0" smtClean="0"/>
              <a:t>Jacksonians charge corruption</a:t>
            </a:r>
          </a:p>
          <a:p>
            <a:pPr lvl="3"/>
            <a:r>
              <a:rPr lang="en-US" dirty="0" smtClean="0"/>
              <a:t>Will of the people subverted by career politicians</a:t>
            </a:r>
          </a:p>
          <a:p>
            <a:r>
              <a:rPr lang="en-US" dirty="0" smtClean="0"/>
              <a:t>“Corrupt Bargain” hurts reputations of Adams and Clay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Q. Adams</a:t>
            </a:r>
            <a:endParaRPr lang="en-US" dirty="0"/>
          </a:p>
        </p:txBody>
      </p:sp>
      <p:sp>
        <p:nvSpPr>
          <p:cNvPr id="3" name="Content Placeholder 2"/>
          <p:cNvSpPr>
            <a:spLocks noGrp="1"/>
          </p:cNvSpPr>
          <p:nvPr>
            <p:ph idx="1"/>
          </p:nvPr>
        </p:nvSpPr>
        <p:spPr>
          <a:xfrm>
            <a:off x="457200" y="1417638"/>
            <a:ext cx="8229600" cy="5054050"/>
          </a:xfrm>
        </p:spPr>
        <p:txBody>
          <a:bodyPr>
            <a:noAutofit/>
          </a:bodyPr>
          <a:lstStyle/>
          <a:p>
            <a:r>
              <a:rPr lang="en-US" sz="2400" dirty="0" smtClean="0"/>
              <a:t>Not very popular.  Seen as out of touch with the people</a:t>
            </a:r>
          </a:p>
          <a:p>
            <a:r>
              <a:rPr lang="en-US" sz="2400" dirty="0" smtClean="0"/>
              <a:t>Did not remove previous appointments</a:t>
            </a:r>
          </a:p>
          <a:p>
            <a:pPr marL="0" indent="0">
              <a:buNone/>
            </a:pPr>
            <a:endParaRPr lang="en-US" sz="2400" dirty="0" smtClean="0"/>
          </a:p>
          <a:p>
            <a:r>
              <a:rPr lang="en-US" sz="2400" dirty="0" smtClean="0"/>
              <a:t>Urges construction of roads, canals, proposes national university and observatory</a:t>
            </a:r>
          </a:p>
          <a:p>
            <a:pPr lvl="1"/>
            <a:r>
              <a:rPr lang="en-US" sz="2400" dirty="0" smtClean="0"/>
              <a:t>Mixed support </a:t>
            </a:r>
          </a:p>
          <a:p>
            <a:pPr marL="457200" lvl="1" indent="0">
              <a:buNone/>
            </a:pPr>
            <a:endParaRPr lang="en-US" sz="2400" dirty="0" smtClean="0"/>
          </a:p>
          <a:p>
            <a:r>
              <a:rPr lang="en-US" sz="2400" dirty="0" smtClean="0"/>
              <a:t>Attempts to curb over-speculation of land</a:t>
            </a:r>
          </a:p>
          <a:p>
            <a:pPr lvl="1"/>
            <a:r>
              <a:rPr lang="en-US" sz="2400" dirty="0" smtClean="0"/>
              <a:t>Disliked by westerners</a:t>
            </a:r>
          </a:p>
          <a:p>
            <a:r>
              <a:rPr lang="en-US" sz="2400" dirty="0" smtClean="0"/>
              <a:t>Attempts to deal fairly with Cherokee</a:t>
            </a:r>
          </a:p>
          <a:p>
            <a:pPr lvl="1"/>
            <a:r>
              <a:rPr lang="en-US" sz="2400" dirty="0" smtClean="0"/>
              <a:t>Georgia resists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ln/>
        </p:spPr>
        <p:txBody>
          <a:bodyPr anchor="t">
            <a:spAutoFit/>
          </a:bodyPr>
          <a:lstStyle/>
          <a:p>
            <a:r>
              <a:rPr lang="en-US"/>
              <a:t>President John Quincy Adams (1767–1848), Daguerreotype by Phillip Haas, 1843</a:t>
            </a:r>
          </a:p>
        </p:txBody>
      </p:sp>
      <p:sp>
        <p:nvSpPr>
          <p:cNvPr id="417795" name="Rectangle 3"/>
          <p:cNvSpPr>
            <a:spLocks noGrp="1" noChangeAspect="1" noChangeArrowheads="1"/>
          </p:cNvSpPr>
          <p:nvPr>
            <p:ph type="body" sz="half" idx="2"/>
          </p:nvPr>
        </p:nvSpPr>
        <p:spPr>
          <a:xfrm>
            <a:off x="457200" y="1798637"/>
            <a:ext cx="3008313" cy="4691063"/>
          </a:xfrm>
          <a:noFill/>
          <a:ln/>
        </p:spPr>
        <p:txBody>
          <a:bodyPr anchor="t">
            <a:normAutofit/>
          </a:bodyPr>
          <a:lstStyle/>
          <a:p>
            <a:r>
              <a:rPr lang="en-US" sz="1800" dirty="0"/>
              <a:t>Adams wrote in his diary in June 1819, nearly six years before becoming president, “I am a man of reserved, cold, austere, and forbidding manners: my political adversaries say, a gloomy misanthropist, and my personal enemies an unsocial savage.”</a:t>
            </a:r>
          </a:p>
        </p:txBody>
      </p:sp>
      <p:sp>
        <p:nvSpPr>
          <p:cNvPr id="417796"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Metropolitan Museum of Art. Gift of I.N. Phelps Stokes, Edward S. Hawes, Alice Mary Hawes</a:t>
            </a:r>
          </a:p>
        </p:txBody>
      </p:sp>
      <p:pic>
        <p:nvPicPr>
          <p:cNvPr id="417806" name="Picture 14" descr="kennedy_13e_ch13_p259a"/>
          <p:cNvPicPr>
            <a:picLocks noChangeAspect="1" noChangeArrowheads="1"/>
          </p:cNvPicPr>
          <p:nvPr/>
        </p:nvPicPr>
        <p:blipFill>
          <a:blip r:embed="rId2"/>
          <a:srcRect/>
          <a:stretch>
            <a:fillRect/>
          </a:stretch>
        </p:blipFill>
        <p:spPr bwMode="auto">
          <a:xfrm>
            <a:off x="4082487" y="379413"/>
            <a:ext cx="3905250" cy="514032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in 1828</a:t>
            </a:r>
            <a:endParaRPr lang="en-US" dirty="0"/>
          </a:p>
        </p:txBody>
      </p:sp>
      <p:sp>
        <p:nvSpPr>
          <p:cNvPr id="3" name="Content Placeholder 2"/>
          <p:cNvSpPr>
            <a:spLocks noGrp="1"/>
          </p:cNvSpPr>
          <p:nvPr>
            <p:ph idx="1"/>
          </p:nvPr>
        </p:nvSpPr>
        <p:spPr>
          <a:xfrm>
            <a:off x="457200" y="1600200"/>
            <a:ext cx="8229600" cy="4993884"/>
          </a:xfrm>
        </p:spPr>
        <p:txBody>
          <a:bodyPr>
            <a:normAutofit fontScale="92500" lnSpcReduction="20000"/>
          </a:bodyPr>
          <a:lstStyle/>
          <a:p>
            <a:r>
              <a:rPr lang="en-US" dirty="0" smtClean="0"/>
              <a:t>Jacksonians ask “Should the people rule?”</a:t>
            </a:r>
          </a:p>
          <a:p>
            <a:pPr lvl="1"/>
            <a:r>
              <a:rPr lang="en-US" dirty="0" smtClean="0"/>
              <a:t>Bring “corrupt bargain” back into spotlight</a:t>
            </a:r>
          </a:p>
          <a:p>
            <a:pPr lvl="1"/>
            <a:r>
              <a:rPr lang="en-US" dirty="0" smtClean="0"/>
              <a:t>Public opinion turns against J.Q. Adams</a:t>
            </a:r>
          </a:p>
          <a:p>
            <a:pPr marL="457200" lvl="1" indent="0">
              <a:buNone/>
            </a:pPr>
            <a:endParaRPr lang="en-US" dirty="0" smtClean="0"/>
          </a:p>
          <a:p>
            <a:r>
              <a:rPr lang="en-US" dirty="0" smtClean="0"/>
              <a:t>Adams too honorable to attack Jackson</a:t>
            </a:r>
          </a:p>
          <a:p>
            <a:pPr lvl="1"/>
            <a:r>
              <a:rPr lang="en-US" dirty="0" smtClean="0"/>
              <a:t>Supporters, not so much</a:t>
            </a:r>
          </a:p>
          <a:p>
            <a:pPr lvl="2"/>
            <a:r>
              <a:rPr lang="en-US" dirty="0" smtClean="0"/>
              <a:t>Jackson’s mother a prostitute</a:t>
            </a:r>
          </a:p>
          <a:p>
            <a:pPr lvl="2"/>
            <a:r>
              <a:rPr lang="en-US" dirty="0" smtClean="0"/>
              <a:t>Jackson an adulterer</a:t>
            </a:r>
          </a:p>
          <a:p>
            <a:pPr lvl="3"/>
            <a:r>
              <a:rPr lang="en-US" dirty="0" smtClean="0"/>
              <a:t>Married wife, Rachel, thinking she was divorced</a:t>
            </a:r>
          </a:p>
          <a:p>
            <a:pPr lvl="3"/>
            <a:r>
              <a:rPr lang="en-US" dirty="0" smtClean="0"/>
              <a:t>Rachel dies after election</a:t>
            </a:r>
          </a:p>
          <a:p>
            <a:pPr lvl="4"/>
            <a:r>
              <a:rPr lang="en-US" dirty="0" smtClean="0"/>
              <a:t>Jackson blames attackers</a:t>
            </a:r>
          </a:p>
          <a:p>
            <a:pPr lvl="2"/>
            <a:r>
              <a:rPr lang="en-US" dirty="0" smtClean="0"/>
              <a:t>Attack Adams as wasteful spender</a:t>
            </a:r>
          </a:p>
          <a:p>
            <a:pPr lvl="3"/>
            <a:r>
              <a:rPr lang="en-US" dirty="0" smtClean="0"/>
              <a:t>Cite billiard table and chess set, purchased with own money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ln/>
        </p:spPr>
        <p:txBody>
          <a:bodyPr anchor="t">
            <a:spAutoFit/>
          </a:bodyPr>
          <a:lstStyle/>
          <a:p>
            <a:r>
              <a:rPr lang="en-US"/>
              <a:t>Presidential Election of 1828 (with electoral vote by state)</a:t>
            </a:r>
          </a:p>
        </p:txBody>
      </p:sp>
      <p:sp>
        <p:nvSpPr>
          <p:cNvPr id="6" name="Content Placeholder 5"/>
          <p:cNvSpPr>
            <a:spLocks noGrp="1"/>
          </p:cNvSpPr>
          <p:nvPr>
            <p:ph idx="1"/>
          </p:nvPr>
        </p:nvSpPr>
        <p:spPr/>
        <p:txBody>
          <a:bodyPr/>
          <a:lstStyle/>
          <a:p>
            <a:endParaRPr lang="en-US"/>
          </a:p>
        </p:txBody>
      </p:sp>
      <p:sp>
        <p:nvSpPr>
          <p:cNvPr id="459779" name="Rectangle 3"/>
          <p:cNvSpPr>
            <a:spLocks noGrp="1" noChangeAspect="1" noChangeArrowheads="1"/>
          </p:cNvSpPr>
          <p:nvPr>
            <p:ph type="body" sz="half" idx="2"/>
          </p:nvPr>
        </p:nvSpPr>
        <p:spPr>
          <a:noFill/>
          <a:ln/>
        </p:spPr>
        <p:txBody>
          <a:bodyPr anchor="t">
            <a:normAutofit/>
          </a:bodyPr>
          <a:lstStyle/>
          <a:p>
            <a:r>
              <a:rPr lang="en-US" sz="1800" dirty="0"/>
              <a:t>Jackson swept the South and West, whereas Adams retained the old Federalist stronghold of the Northeast. Yet Jackson’s inroads in the Northeast were decisive. He won 20 of New York’s electoral votes and all 28 of Pennsylvania’s. If those votes had gone the other way, Adams would have been victorious--by a margin of one vote.</a:t>
            </a:r>
          </a:p>
        </p:txBody>
      </p:sp>
      <p:sp>
        <p:nvSpPr>
          <p:cNvPr id="459780"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59783" name="Picture 7" descr="kennedy_13e_ch13_p261a"/>
          <p:cNvPicPr>
            <a:picLocks noChangeAspect="1" noChangeArrowheads="1"/>
          </p:cNvPicPr>
          <p:nvPr/>
        </p:nvPicPr>
        <p:blipFill>
          <a:blip r:embed="rId2"/>
          <a:srcRect/>
          <a:stretch>
            <a:fillRect/>
          </a:stretch>
        </p:blipFill>
        <p:spPr bwMode="auto">
          <a:xfrm>
            <a:off x="3465513" y="273050"/>
            <a:ext cx="5606954" cy="5853113"/>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was Jackson?  How can we describe him?</a:t>
            </a:r>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677599" y="1558783"/>
            <a:ext cx="4178307" cy="5158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977057" y="6332556"/>
            <a:ext cx="2004374" cy="369332"/>
          </a:xfrm>
          <a:prstGeom prst="rect">
            <a:avLst/>
          </a:prstGeom>
          <a:noFill/>
        </p:spPr>
        <p:txBody>
          <a:bodyPr wrap="square" rtlCol="0">
            <a:spAutoFit/>
          </a:bodyPr>
          <a:lstStyle/>
          <a:p>
            <a:pPr algn="ctr"/>
            <a:r>
              <a:rPr lang="en-US" dirty="0" smtClean="0"/>
              <a:t>Primary Sources</a:t>
            </a:r>
            <a:endParaRPr lang="en-US" dirty="0"/>
          </a:p>
        </p:txBody>
      </p:sp>
    </p:spTree>
    <p:extLst>
      <p:ext uri="{BB962C8B-B14F-4D97-AF65-F5344CB8AC3E}">
        <p14:creationId xmlns:p14="http://schemas.microsoft.com/office/powerpoint/2010/main" val="2405134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Hickory”</a:t>
            </a:r>
            <a:endParaRPr lang="en-US" dirty="0"/>
          </a:p>
        </p:txBody>
      </p:sp>
      <p:sp>
        <p:nvSpPr>
          <p:cNvPr id="3" name="Content Placeholder 2"/>
          <p:cNvSpPr>
            <a:spLocks noGrp="1"/>
          </p:cNvSpPr>
          <p:nvPr>
            <p:ph idx="1"/>
          </p:nvPr>
        </p:nvSpPr>
        <p:spPr/>
        <p:txBody>
          <a:bodyPr>
            <a:normAutofit lnSpcReduction="10000"/>
          </a:bodyPr>
          <a:lstStyle/>
          <a:p>
            <a:r>
              <a:rPr lang="en-US" dirty="0" smtClean="0"/>
              <a:t>Jackson personifies West</a:t>
            </a:r>
          </a:p>
          <a:p>
            <a:pPr lvl="1"/>
            <a:r>
              <a:rPr lang="en-US" dirty="0" smtClean="0"/>
              <a:t>Rough, jack of all trades</a:t>
            </a:r>
          </a:p>
          <a:p>
            <a:pPr lvl="1"/>
            <a:r>
              <a:rPr lang="en-US" dirty="0" smtClean="0"/>
              <a:t>Survived malaria, dysentery, tuberculosis, and lead poisoning from bullets lodged in his body</a:t>
            </a:r>
          </a:p>
          <a:p>
            <a:pPr lvl="1"/>
            <a:r>
              <a:rPr lang="en-US" dirty="0" smtClean="0"/>
              <a:t>Born in backwoods Carolina</a:t>
            </a:r>
          </a:p>
          <a:p>
            <a:pPr lvl="2"/>
            <a:r>
              <a:rPr lang="en-US" dirty="0" smtClean="0"/>
              <a:t>Orphaned, not very literate </a:t>
            </a:r>
          </a:p>
          <a:p>
            <a:pPr lvl="1"/>
            <a:r>
              <a:rPr lang="en-US" dirty="0" smtClean="0"/>
              <a:t>Violent temper</a:t>
            </a:r>
          </a:p>
          <a:p>
            <a:pPr lvl="2"/>
            <a:r>
              <a:rPr lang="en-US" dirty="0" smtClean="0"/>
              <a:t>Involved in many duels, fights, stabbings</a:t>
            </a:r>
          </a:p>
          <a:p>
            <a:pPr lvl="1"/>
            <a:r>
              <a:rPr lang="en-US" dirty="0" smtClean="0"/>
              <a:t>Called “Old Hickory” by troops because of toughness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continued</a:t>
            </a:r>
            <a:endParaRPr lang="en-US" dirty="0"/>
          </a:p>
        </p:txBody>
      </p:sp>
      <p:sp>
        <p:nvSpPr>
          <p:cNvPr id="3" name="Content Placeholder 2"/>
          <p:cNvSpPr>
            <a:spLocks noGrp="1"/>
          </p:cNvSpPr>
          <p:nvPr>
            <p:ph idx="1"/>
          </p:nvPr>
        </p:nvSpPr>
        <p:spPr/>
        <p:txBody>
          <a:bodyPr/>
          <a:lstStyle/>
          <a:p>
            <a:r>
              <a:rPr lang="en-US" dirty="0" smtClean="0"/>
              <a:t>Became a judge, then congressman in Tennessee</a:t>
            </a:r>
          </a:p>
          <a:p>
            <a:r>
              <a:rPr lang="en-US" dirty="0" smtClean="0"/>
              <a:t>Western aristocrat</a:t>
            </a:r>
          </a:p>
          <a:p>
            <a:pPr lvl="1"/>
            <a:r>
              <a:rPr lang="en-US" dirty="0" smtClean="0"/>
              <a:t>Owned many slaves at his mansion and plantation, the Hermitage (near Nashville)</a:t>
            </a:r>
          </a:p>
          <a:p>
            <a:pPr lvl="1"/>
            <a:r>
              <a:rPr lang="en-US" dirty="0" smtClean="0"/>
              <a:t>Anti-federalist</a:t>
            </a:r>
          </a:p>
          <a:p>
            <a:pPr lvl="1"/>
            <a:r>
              <a:rPr lang="en-US" dirty="0" smtClean="0"/>
              <a:t>Believed federal gov. only for privileged</a:t>
            </a:r>
          </a:p>
          <a:p>
            <a:pPr lvl="1"/>
            <a:r>
              <a:rPr lang="en-US" dirty="0" smtClean="0"/>
              <a:t>Also believed federal gov. held power over states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as President</a:t>
            </a:r>
            <a:endParaRPr lang="en-US" dirty="0"/>
          </a:p>
        </p:txBody>
      </p:sp>
      <p:sp>
        <p:nvSpPr>
          <p:cNvPr id="3" name="Content Placeholder 2"/>
          <p:cNvSpPr>
            <a:spLocks noGrp="1"/>
          </p:cNvSpPr>
          <p:nvPr>
            <p:ph idx="1"/>
          </p:nvPr>
        </p:nvSpPr>
        <p:spPr>
          <a:xfrm>
            <a:off x="457200" y="1417638"/>
            <a:ext cx="8229600" cy="4708526"/>
          </a:xfrm>
        </p:spPr>
        <p:txBody>
          <a:bodyPr/>
          <a:lstStyle/>
          <a:p>
            <a:r>
              <a:rPr lang="en-US" sz="2400" dirty="0" smtClean="0"/>
              <a:t>Allowed commoners into White House on inauguration</a:t>
            </a:r>
          </a:p>
          <a:p>
            <a:pPr lvl="1"/>
            <a:r>
              <a:rPr lang="en-US" sz="2000" dirty="0" smtClean="0"/>
              <a:t>Property damage and chaos</a:t>
            </a:r>
          </a:p>
          <a:p>
            <a:pPr lvl="1"/>
            <a:r>
              <a:rPr lang="en-US" sz="2000" dirty="0" smtClean="0"/>
              <a:t>Dubbed “King Mob” by conservative</a:t>
            </a:r>
            <a:r>
              <a:rPr lang="en-US" sz="1600" dirty="0" smtClean="0"/>
              <a:t> </a:t>
            </a:r>
            <a:r>
              <a:rPr lang="en-US" sz="2000" dirty="0" smtClean="0"/>
              <a:t>opponents</a:t>
            </a:r>
            <a:endParaRPr lang="en-US" sz="2000" dirty="0"/>
          </a:p>
        </p:txBody>
      </p:sp>
      <p:pic>
        <p:nvPicPr>
          <p:cNvPr id="5" name="Picture 4" descr="1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28" y="2921882"/>
            <a:ext cx="7872236" cy="3936118"/>
          </a:xfrm>
          <a:prstGeom prst="rect">
            <a:avLst/>
          </a:prstGeom>
          <a:noFill/>
          <a:ln w="9525">
            <a:solidFill>
              <a:srgbClr val="6633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Spoils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Jackson rewards supporters with good positions</a:t>
            </a:r>
          </a:p>
          <a:p>
            <a:pPr lvl="1"/>
            <a:r>
              <a:rPr lang="en-US" dirty="0" smtClean="0"/>
              <a:t>Values loyalty over experience</a:t>
            </a:r>
          </a:p>
          <a:p>
            <a:pPr lvl="1"/>
            <a:r>
              <a:rPr lang="en-US" dirty="0" smtClean="0"/>
              <a:t>Wants to replace aging bureaucrats with younger people</a:t>
            </a:r>
          </a:p>
          <a:p>
            <a:pPr lvl="1"/>
            <a:r>
              <a:rPr lang="en-US" dirty="0" smtClean="0"/>
              <a:t>Ends up replacing 1/5 of gov. workers</a:t>
            </a:r>
          </a:p>
          <a:p>
            <a:pPr lvl="1"/>
            <a:r>
              <a:rPr lang="en-US" dirty="0" smtClean="0"/>
              <a:t>Denies capable people chance to contribute</a:t>
            </a:r>
          </a:p>
          <a:p>
            <a:pPr lvl="1"/>
            <a:r>
              <a:rPr lang="en-US" dirty="0" smtClean="0"/>
              <a:t>Largest donators to party awarded most lucrative jobs</a:t>
            </a:r>
          </a:p>
          <a:p>
            <a:pPr lvl="2"/>
            <a:r>
              <a:rPr lang="en-US" dirty="0" smtClean="0"/>
              <a:t>Samuel </a:t>
            </a:r>
            <a:r>
              <a:rPr lang="en-US" dirty="0" err="1" smtClean="0"/>
              <a:t>Swartwout</a:t>
            </a:r>
            <a:r>
              <a:rPr lang="en-US" dirty="0" smtClean="0"/>
              <a:t> – appointed customs collector for New York</a:t>
            </a:r>
          </a:p>
          <a:p>
            <a:pPr lvl="3"/>
            <a:r>
              <a:rPr lang="en-US" dirty="0" smtClean="0"/>
              <a:t>Steals over 1 million from gov.</a:t>
            </a:r>
          </a:p>
          <a:p>
            <a:r>
              <a:rPr lang="en-US" dirty="0" smtClean="0"/>
              <a:t>Spoils system will prevail for next 50 years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 did the </a:t>
            </a:r>
            <a:r>
              <a:rPr lang="en-US" b="1" dirty="0"/>
              <a:t>election</a:t>
            </a:r>
            <a:r>
              <a:rPr lang="en-US" dirty="0"/>
              <a:t> of </a:t>
            </a:r>
            <a:r>
              <a:rPr lang="en-US" b="1" dirty="0"/>
              <a:t>1824</a:t>
            </a:r>
            <a:r>
              <a:rPr lang="en-US" dirty="0"/>
              <a:t> forever change politics in </a:t>
            </a:r>
            <a:r>
              <a:rPr lang="en-US" dirty="0" smtClean="0"/>
              <a:t>America?</a:t>
            </a:r>
            <a:endParaRPr lang="en-US" dirty="0"/>
          </a:p>
        </p:txBody>
      </p:sp>
    </p:spTree>
    <p:extLst>
      <p:ext uri="{BB962C8B-B14F-4D97-AF65-F5344CB8AC3E}">
        <p14:creationId xmlns:p14="http://schemas.microsoft.com/office/powerpoint/2010/main" val="3338923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ja-JP" sz="4000" dirty="0" smtClean="0">
                <a:solidFill>
                  <a:srgbClr val="000000"/>
                </a:solidFill>
                <a:latin typeface="Calibri" charset="0"/>
                <a:ea typeface="MS PGothic" charset="0"/>
              </a:rPr>
              <a:t>“</a:t>
            </a:r>
            <a:r>
              <a:rPr lang="en-US" altLang="ja-JP" sz="4000" dirty="0">
                <a:solidFill>
                  <a:srgbClr val="000000"/>
                </a:solidFill>
                <a:latin typeface="Calibri" charset="0"/>
                <a:ea typeface="MS PGothic" charset="0"/>
              </a:rPr>
              <a:t>Tariff of Abominations”</a:t>
            </a:r>
            <a:endParaRPr lang="en-US" sz="4000" dirty="0">
              <a:solidFill>
                <a:srgbClr val="000000"/>
              </a:solidFill>
              <a:latin typeface="Calibri" charset="0"/>
              <a:ea typeface="MS PGothic" charset="0"/>
            </a:endParaRPr>
          </a:p>
        </p:txBody>
      </p:sp>
      <p:sp>
        <p:nvSpPr>
          <p:cNvPr id="36867" name="Content Placeholder 2"/>
          <p:cNvSpPr>
            <a:spLocks noGrp="1"/>
          </p:cNvSpPr>
          <p:nvPr>
            <p:ph idx="1"/>
          </p:nvPr>
        </p:nvSpPr>
        <p:spPr>
          <a:xfrm>
            <a:off x="457200" y="1600200"/>
            <a:ext cx="8229600" cy="5085681"/>
          </a:xfrm>
        </p:spPr>
        <p:txBody>
          <a:bodyPr>
            <a:normAutofit/>
          </a:bodyPr>
          <a:lstStyle/>
          <a:p>
            <a:pPr eaLnBrk="1" hangingPunct="1"/>
            <a:r>
              <a:rPr lang="en-US" dirty="0">
                <a:solidFill>
                  <a:srgbClr val="000000"/>
                </a:solidFill>
                <a:latin typeface="Calibri" charset="0"/>
                <a:ea typeface="MS PGothic" charset="0"/>
              </a:rPr>
              <a:t>Problem for Adams and now for Jackson:</a:t>
            </a:r>
          </a:p>
          <a:p>
            <a:pPr lvl="1" eaLnBrk="1" hangingPunct="1"/>
            <a:r>
              <a:rPr lang="en-US" dirty="0">
                <a:solidFill>
                  <a:srgbClr val="000000"/>
                </a:solidFill>
                <a:latin typeface="Calibri" charset="0"/>
                <a:ea typeface="MS PGothic" charset="0"/>
              </a:rPr>
              <a:t>Tariffs protected industry against competition from European manufactured goods</a:t>
            </a:r>
          </a:p>
          <a:p>
            <a:pPr lvl="1" eaLnBrk="1" hangingPunct="1"/>
            <a:r>
              <a:rPr lang="en-US" dirty="0">
                <a:solidFill>
                  <a:srgbClr val="000000"/>
                </a:solidFill>
                <a:latin typeface="Calibri" charset="0"/>
                <a:ea typeface="MS PGothic" charset="0"/>
              </a:rPr>
              <a:t>They also increased prices for all Americans</a:t>
            </a:r>
          </a:p>
          <a:p>
            <a:pPr lvl="1" eaLnBrk="1" hangingPunct="1"/>
            <a:r>
              <a:rPr lang="en-US" dirty="0">
                <a:solidFill>
                  <a:srgbClr val="000000"/>
                </a:solidFill>
                <a:latin typeface="Calibri" charset="0"/>
                <a:ea typeface="MS PGothic" charset="0"/>
              </a:rPr>
              <a:t>Invited retaliatory tariffs on American agricultural exports abroad</a:t>
            </a:r>
          </a:p>
          <a:p>
            <a:pPr lvl="1" eaLnBrk="1" hangingPunct="1"/>
            <a:r>
              <a:rPr lang="en-US" dirty="0">
                <a:solidFill>
                  <a:srgbClr val="000000"/>
                </a:solidFill>
                <a:latin typeface="Calibri" charset="0"/>
                <a:ea typeface="MS PGothic" charset="0"/>
              </a:rPr>
              <a:t>Middle states had long supported protectionist tariffs:</a:t>
            </a:r>
          </a:p>
          <a:p>
            <a:pPr lvl="2" eaLnBrk="1" hangingPunct="1"/>
            <a:r>
              <a:rPr lang="en-US" dirty="0">
                <a:solidFill>
                  <a:srgbClr val="000000"/>
                </a:solidFill>
                <a:latin typeface="Calibri" charset="0"/>
                <a:ea typeface="MS PGothic" charset="0"/>
              </a:rPr>
              <a:t>Webster abandoned free trade to back higher </a:t>
            </a:r>
            <a:r>
              <a:rPr lang="en-US" dirty="0" smtClean="0">
                <a:solidFill>
                  <a:srgbClr val="000000"/>
                </a:solidFill>
                <a:latin typeface="Calibri" charset="0"/>
                <a:ea typeface="MS PGothic" charset="0"/>
              </a:rPr>
              <a:t>tariffs</a:t>
            </a:r>
          </a:p>
          <a:p>
            <a:pPr lvl="3"/>
            <a:r>
              <a:rPr lang="en-US" dirty="0" smtClean="0">
                <a:solidFill>
                  <a:srgbClr val="FF0000"/>
                </a:solidFill>
                <a:latin typeface="Calibri" charset="0"/>
                <a:ea typeface="MS PGothic" charset="0"/>
              </a:rPr>
              <a:t>Why would a New Englander, such as Daniel Webster, back these higher tariffs?</a:t>
            </a:r>
            <a:endParaRPr lang="en-US" dirty="0">
              <a:solidFill>
                <a:srgbClr val="FF0000"/>
              </a:solidFill>
              <a:latin typeface="Calibri" charset="0"/>
              <a:ea typeface="MS PGothic" charset="0"/>
            </a:endParaRPr>
          </a:p>
        </p:txBody>
      </p:sp>
    </p:spTree>
    <p:extLst>
      <p:ext uri="{BB962C8B-B14F-4D97-AF65-F5344CB8AC3E}">
        <p14:creationId xmlns:p14="http://schemas.microsoft.com/office/powerpoint/2010/main" val="1849742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of Abominations”</a:t>
            </a:r>
            <a:endParaRPr lang="en-US" dirty="0"/>
          </a:p>
        </p:txBody>
      </p:sp>
      <p:sp>
        <p:nvSpPr>
          <p:cNvPr id="3" name="Content Placeholder 2"/>
          <p:cNvSpPr>
            <a:spLocks noGrp="1"/>
          </p:cNvSpPr>
          <p:nvPr>
            <p:ph idx="1"/>
          </p:nvPr>
        </p:nvSpPr>
        <p:spPr>
          <a:xfrm>
            <a:off x="457200" y="1600200"/>
            <a:ext cx="8229600" cy="4810290"/>
          </a:xfrm>
        </p:spPr>
        <p:txBody>
          <a:bodyPr>
            <a:normAutofit fontScale="92500" lnSpcReduction="10000"/>
          </a:bodyPr>
          <a:lstStyle/>
          <a:p>
            <a:r>
              <a:rPr lang="en-US" dirty="0" smtClean="0"/>
              <a:t>1824 – Congress increases tariff from 23 – 37%</a:t>
            </a:r>
          </a:p>
          <a:p>
            <a:pPr lvl="1"/>
            <a:r>
              <a:rPr lang="en-US" dirty="0" smtClean="0"/>
              <a:t>Wool manufacturers demand higher rate</a:t>
            </a:r>
          </a:p>
          <a:p>
            <a:pPr marL="457200" lvl="1" indent="0">
              <a:buNone/>
            </a:pPr>
            <a:endParaRPr lang="en-US" dirty="0" smtClean="0"/>
          </a:p>
          <a:p>
            <a:r>
              <a:rPr lang="en-US" dirty="0" smtClean="0"/>
              <a:t>Tariff of 1828 – Election Year</a:t>
            </a:r>
          </a:p>
          <a:p>
            <a:pPr lvl="1"/>
            <a:r>
              <a:rPr lang="en-US" dirty="0" smtClean="0"/>
              <a:t>Jacksonians attempt to raise tariff to 45%</a:t>
            </a:r>
          </a:p>
          <a:p>
            <a:pPr lvl="2"/>
            <a:r>
              <a:rPr lang="en-US" dirty="0" smtClean="0"/>
              <a:t>Hope this will drive prices so high, even New England will come out against</a:t>
            </a:r>
          </a:p>
          <a:p>
            <a:pPr lvl="1"/>
            <a:r>
              <a:rPr lang="en-US" dirty="0" smtClean="0"/>
              <a:t>Plan backfires</a:t>
            </a:r>
          </a:p>
          <a:p>
            <a:pPr lvl="2"/>
            <a:r>
              <a:rPr lang="en-US" dirty="0" smtClean="0"/>
              <a:t>Law passes</a:t>
            </a:r>
          </a:p>
          <a:p>
            <a:pPr lvl="1"/>
            <a:r>
              <a:rPr lang="en-US" dirty="0" smtClean="0"/>
              <a:t>Southerners, led by John C. Calhoun brand tariff as “Tariff of Abominations”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rcRect t="13336" b="13336"/>
          <a:stretch>
            <a:fillRect/>
          </a:stretch>
        </p:blipFill>
        <p:spPr>
          <a:xfrm>
            <a:off x="457200" y="274638"/>
            <a:ext cx="8229600" cy="5851525"/>
          </a:xfrm>
        </p:spPr>
      </p:pic>
      <p:pic>
        <p:nvPicPr>
          <p:cNvPr id="7" name="Picture 6"/>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15102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174"/>
            <a:ext cx="9143999" cy="6911174"/>
          </a:xfrm>
          <a:prstGeom prst="rect">
            <a:avLst/>
          </a:prstGeom>
        </p:spPr>
      </p:pic>
    </p:spTree>
    <p:extLst>
      <p:ext uri="{BB962C8B-B14F-4D97-AF65-F5344CB8AC3E}">
        <p14:creationId xmlns:p14="http://schemas.microsoft.com/office/powerpoint/2010/main" val="2863176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iff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021" y="518152"/>
            <a:ext cx="5892896" cy="5774565"/>
          </a:xfrm>
          <a:prstGeom prst="rect">
            <a:avLst/>
          </a:prstGeom>
        </p:spPr>
      </p:pic>
    </p:spTree>
    <p:extLst>
      <p:ext uri="{BB962C8B-B14F-4D97-AF65-F5344CB8AC3E}">
        <p14:creationId xmlns:p14="http://schemas.microsoft.com/office/powerpoint/2010/main" val="3587499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84747" y="254000"/>
            <a:ext cx="58547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p256</a:t>
            </a:r>
          </a:p>
        </p:txBody>
      </p:sp>
      <p:sp>
        <p:nvSpPr>
          <p:cNvPr id="2" name="Rectangle 1"/>
          <p:cNvSpPr/>
          <p:nvPr/>
        </p:nvSpPr>
        <p:spPr>
          <a:xfrm>
            <a:off x="6039446" y="784355"/>
            <a:ext cx="2884129" cy="5724645"/>
          </a:xfrm>
          <a:prstGeom prst="rect">
            <a:avLst/>
          </a:prstGeom>
        </p:spPr>
        <p:txBody>
          <a:bodyPr wrap="square">
            <a:spAutoFit/>
          </a:bodyPr>
          <a:lstStyle/>
          <a:p>
            <a:r>
              <a:rPr lang="en-US" b="1" dirty="0">
                <a:latin typeface="Calibri" charset="0"/>
                <a:ea typeface="MS PGothic" charset="0"/>
              </a:rPr>
              <a:t>South Carolina Belle Sewing Palmetto Cockade </a:t>
            </a:r>
            <a:r>
              <a:rPr lang="en-US" dirty="0">
                <a:latin typeface="Calibri" charset="0"/>
                <a:ea typeface="MS PGothic" charset="0"/>
              </a:rPr>
              <a:t>The</a:t>
            </a:r>
          </a:p>
          <a:p>
            <a:r>
              <a:rPr lang="en-US" dirty="0">
                <a:latin typeface="Calibri" charset="0"/>
                <a:ea typeface="MS PGothic" charset="0"/>
              </a:rPr>
              <a:t>“Tariff of Abominations” of 1828 drove many people in</a:t>
            </a:r>
          </a:p>
          <a:p>
            <a:r>
              <a:rPr lang="en-US" dirty="0">
                <a:latin typeface="Calibri" charset="0"/>
                <a:ea typeface="MS PGothic" charset="0"/>
              </a:rPr>
              <a:t>South Carolina—the “Palmetto State”—to flirt </a:t>
            </a:r>
            <a:r>
              <a:rPr lang="en-US" dirty="0" smtClean="0">
                <a:latin typeface="Calibri" charset="0"/>
                <a:ea typeface="MS PGothic" charset="0"/>
              </a:rPr>
              <a:t>with secession</a:t>
            </a:r>
            <a:r>
              <a:rPr lang="en-US" dirty="0">
                <a:latin typeface="Calibri" charset="0"/>
                <a:ea typeface="MS PGothic" charset="0"/>
              </a:rPr>
              <a:t>. </a:t>
            </a:r>
            <a:endParaRPr lang="en-US" dirty="0" smtClean="0">
              <a:latin typeface="Calibri" charset="0"/>
              <a:ea typeface="MS PGothic" charset="0"/>
            </a:endParaRPr>
          </a:p>
          <a:p>
            <a:endParaRPr lang="en-US" dirty="0">
              <a:latin typeface="Calibri" charset="0"/>
              <a:ea typeface="MS PGothic" charset="0"/>
            </a:endParaRPr>
          </a:p>
          <a:p>
            <a:r>
              <a:rPr lang="en-US" dirty="0" smtClean="0">
                <a:latin typeface="Calibri" charset="0"/>
                <a:ea typeface="MS PGothic" charset="0"/>
              </a:rPr>
              <a:t>Anti</a:t>
            </a:r>
            <a:r>
              <a:rPr lang="en-US" dirty="0">
                <a:latin typeface="Calibri" charset="0"/>
                <a:ea typeface="MS PGothic" charset="0"/>
              </a:rPr>
              <a:t>-tariff protesters wore palmetto blossoms</a:t>
            </a:r>
            <a:r>
              <a:rPr lang="en-US" dirty="0" smtClean="0">
                <a:latin typeface="Calibri" charset="0"/>
                <a:ea typeface="MS PGothic" charset="0"/>
              </a:rPr>
              <a:t>, real </a:t>
            </a:r>
            <a:r>
              <a:rPr lang="en-US" dirty="0">
                <a:latin typeface="Calibri" charset="0"/>
                <a:ea typeface="MS PGothic" charset="0"/>
              </a:rPr>
              <a:t>or sewn from fabric, to symbolize their defiance </a:t>
            </a:r>
            <a:r>
              <a:rPr lang="en-US" dirty="0" smtClean="0">
                <a:latin typeface="Calibri" charset="0"/>
                <a:ea typeface="MS PGothic" charset="0"/>
              </a:rPr>
              <a:t>of the </a:t>
            </a:r>
            <a:r>
              <a:rPr lang="en-US" dirty="0">
                <a:latin typeface="Calibri" charset="0"/>
                <a:ea typeface="MS PGothic" charset="0"/>
              </a:rPr>
              <a:t>federal law. </a:t>
            </a:r>
            <a:endParaRPr lang="en-US" dirty="0" smtClean="0">
              <a:latin typeface="Calibri" charset="0"/>
              <a:ea typeface="MS PGothic" charset="0"/>
            </a:endParaRPr>
          </a:p>
          <a:p>
            <a:endParaRPr lang="en-US" dirty="0">
              <a:latin typeface="Calibri" charset="0"/>
              <a:ea typeface="MS PGothic" charset="0"/>
            </a:endParaRPr>
          </a:p>
          <a:p>
            <a:r>
              <a:rPr lang="en-US" dirty="0" smtClean="0">
                <a:latin typeface="Calibri" charset="0"/>
                <a:ea typeface="MS PGothic" charset="0"/>
              </a:rPr>
              <a:t>The </a:t>
            </a:r>
            <a:r>
              <a:rPr lang="en-US" dirty="0">
                <a:latin typeface="Calibri" charset="0"/>
                <a:ea typeface="MS PGothic" charset="0"/>
              </a:rPr>
              <a:t>blue cockade indicated support </a:t>
            </a:r>
            <a:r>
              <a:rPr lang="en-US" dirty="0" smtClean="0">
                <a:latin typeface="Calibri" charset="0"/>
                <a:ea typeface="MS PGothic" charset="0"/>
              </a:rPr>
              <a:t>for the </a:t>
            </a:r>
            <a:r>
              <a:rPr lang="en-US" dirty="0">
                <a:latin typeface="Calibri" charset="0"/>
                <a:ea typeface="MS PGothic" charset="0"/>
              </a:rPr>
              <a:t>ordinance of nullification</a:t>
            </a:r>
            <a:r>
              <a:rPr lang="en-US" dirty="0" smtClean="0">
                <a:latin typeface="Calibri" charset="0"/>
                <a:ea typeface="MS PGothic" charset="0"/>
              </a:rPr>
              <a:t>.</a:t>
            </a:r>
          </a:p>
          <a:p>
            <a:endParaRPr lang="en-US" dirty="0">
              <a:latin typeface="Calibri" charset="0"/>
              <a:ea typeface="MS PGothic" charset="0"/>
            </a:endParaRPr>
          </a:p>
          <a:p>
            <a:r>
              <a:rPr lang="en-US" sz="1200" dirty="0">
                <a:latin typeface="Calibri" charset="0"/>
                <a:ea typeface="MS PGothic" charset="0"/>
              </a:rPr>
              <a:t>The Granger Collection, NYC; inset: Collection of </a:t>
            </a:r>
            <a:r>
              <a:rPr lang="en-US" sz="1200" dirty="0" err="1">
                <a:latin typeface="Calibri" charset="0"/>
                <a:ea typeface="MS PGothic" charset="0"/>
              </a:rPr>
              <a:t>McKissick</a:t>
            </a:r>
            <a:r>
              <a:rPr lang="en-US" sz="1200" dirty="0">
                <a:latin typeface="Calibri" charset="0"/>
                <a:ea typeface="MS PGothic" charset="0"/>
              </a:rPr>
              <a:t> Museum, University of South Carolina</a:t>
            </a:r>
          </a:p>
        </p:txBody>
      </p:sp>
    </p:spTree>
    <p:extLst>
      <p:ext uri="{BB962C8B-B14F-4D97-AF65-F5344CB8AC3E}">
        <p14:creationId xmlns:p14="http://schemas.microsoft.com/office/powerpoint/2010/main" val="342902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ja-JP" altLang="en-US" dirty="0" smtClean="0">
                <a:solidFill>
                  <a:srgbClr val="000000"/>
                </a:solidFill>
                <a:latin typeface="Calibri" charset="0"/>
                <a:ea typeface="MS PGothic" charset="0"/>
              </a:rPr>
              <a:t>“</a:t>
            </a:r>
            <a:r>
              <a:rPr lang="en-US" altLang="ja-JP" dirty="0">
                <a:solidFill>
                  <a:srgbClr val="000000"/>
                </a:solidFill>
                <a:latin typeface="Calibri" charset="0"/>
                <a:ea typeface="MS PGothic" charset="0"/>
              </a:rPr>
              <a:t>Tariff of </a:t>
            </a:r>
            <a:r>
              <a:rPr lang="en-US" altLang="ja-JP" dirty="0" smtClean="0">
                <a:solidFill>
                  <a:srgbClr val="000000"/>
                </a:solidFill>
                <a:latin typeface="Calibri" charset="0"/>
                <a:ea typeface="MS PGothic" charset="0"/>
              </a:rPr>
              <a:t>Abominations</a:t>
            </a:r>
            <a:r>
              <a:rPr lang="ja-JP" altLang="en-US" dirty="0" smtClean="0">
                <a:solidFill>
                  <a:srgbClr val="000000"/>
                </a:solidFill>
                <a:latin typeface="Calibri" charset="0"/>
                <a:ea typeface="MS PGothic" charset="0"/>
              </a:rPr>
              <a:t>”</a:t>
            </a:r>
            <a:endParaRPr lang="en-US" dirty="0">
              <a:solidFill>
                <a:srgbClr val="000000"/>
              </a:solidFill>
              <a:latin typeface="Calibri" charset="0"/>
              <a:ea typeface="MS PGothic" charset="0"/>
            </a:endParaRPr>
          </a:p>
        </p:txBody>
      </p:sp>
      <p:sp>
        <p:nvSpPr>
          <p:cNvPr id="41987" name="Content Placeholder 2"/>
          <p:cNvSpPr>
            <a:spLocks noGrp="1"/>
          </p:cNvSpPr>
          <p:nvPr>
            <p:ph idx="1"/>
          </p:nvPr>
        </p:nvSpPr>
        <p:spPr>
          <a:xfrm>
            <a:off x="685800" y="1752600"/>
            <a:ext cx="8001000" cy="4373563"/>
          </a:xfrm>
        </p:spPr>
        <p:txBody>
          <a:bodyPr>
            <a:normAutofit lnSpcReduction="10000"/>
          </a:bodyPr>
          <a:lstStyle/>
          <a:p>
            <a:r>
              <a:rPr lang="en-US" dirty="0">
                <a:solidFill>
                  <a:srgbClr val="000000"/>
                </a:solidFill>
                <a:latin typeface="Calibri" charset="0"/>
                <a:ea typeface="MS PGothic" charset="0"/>
              </a:rPr>
              <a:t>Deeper issues underlay southern outcry:</a:t>
            </a:r>
          </a:p>
          <a:p>
            <a:pPr lvl="1"/>
            <a:r>
              <a:rPr lang="en-US" dirty="0">
                <a:solidFill>
                  <a:srgbClr val="000000"/>
                </a:solidFill>
                <a:latin typeface="Calibri" charset="0"/>
                <a:ea typeface="MS PGothic" charset="0"/>
              </a:rPr>
              <a:t>Growing anxiety about possible federal interference with slavery</a:t>
            </a:r>
          </a:p>
          <a:p>
            <a:pPr lvl="1"/>
            <a:r>
              <a:rPr lang="en-US" dirty="0">
                <a:solidFill>
                  <a:srgbClr val="000000"/>
                </a:solidFill>
                <a:latin typeface="Calibri" charset="0"/>
                <a:ea typeface="MS PGothic" charset="0"/>
              </a:rPr>
              <a:t>Kindled by congressional debate on Missouri Compromise</a:t>
            </a:r>
          </a:p>
          <a:p>
            <a:pPr lvl="1"/>
            <a:r>
              <a:rPr lang="en-US" dirty="0">
                <a:solidFill>
                  <a:srgbClr val="000000"/>
                </a:solidFill>
                <a:latin typeface="Calibri" charset="0"/>
                <a:ea typeface="MS PGothic" charset="0"/>
              </a:rPr>
              <a:t>Fanned by aborted slave rebellion in Charleston in 1822, led by free black Denmark </a:t>
            </a:r>
            <a:r>
              <a:rPr lang="en-US" dirty="0" smtClean="0">
                <a:solidFill>
                  <a:srgbClr val="000000"/>
                </a:solidFill>
                <a:latin typeface="Calibri" charset="0"/>
                <a:ea typeface="MS PGothic" charset="0"/>
              </a:rPr>
              <a:t>Vesey</a:t>
            </a:r>
          </a:p>
          <a:p>
            <a:pPr lvl="1"/>
            <a:r>
              <a:rPr lang="en-US" dirty="0" smtClean="0">
                <a:solidFill>
                  <a:srgbClr val="000000"/>
                </a:solidFill>
                <a:latin typeface="Calibri" charset="0"/>
                <a:ea typeface="MS PGothic" charset="0"/>
              </a:rPr>
              <a:t>Cotton prices are falling</a:t>
            </a:r>
          </a:p>
          <a:p>
            <a:pPr lvl="1"/>
            <a:r>
              <a:rPr lang="en-US" dirty="0"/>
              <a:t>Tariffs raise cost for all </a:t>
            </a:r>
            <a:r>
              <a:rPr lang="en-US" dirty="0" smtClean="0"/>
              <a:t>southerners</a:t>
            </a:r>
            <a:endParaRPr lang="en-US" dirty="0"/>
          </a:p>
        </p:txBody>
      </p:sp>
    </p:spTree>
    <p:extLst>
      <p:ext uri="{BB962C8B-B14F-4D97-AF65-F5344CB8AC3E}">
        <p14:creationId xmlns:p14="http://schemas.microsoft.com/office/powerpoint/2010/main" val="1124940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South Carolina Exposition”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pamphlet Written by John C. Calhoun in 1828</a:t>
            </a:r>
          </a:p>
          <a:p>
            <a:pPr lvl="1"/>
            <a:r>
              <a:rPr lang="en-US" dirty="0" smtClean="0"/>
              <a:t>Denounces tariff</a:t>
            </a:r>
          </a:p>
          <a:p>
            <a:pPr lvl="1"/>
            <a:r>
              <a:rPr lang="en-US" dirty="0" smtClean="0"/>
              <a:t>Calls for nullification</a:t>
            </a:r>
          </a:p>
          <a:p>
            <a:pPr lvl="1"/>
            <a:r>
              <a:rPr lang="en-US" dirty="0" smtClean="0"/>
              <a:t>Expects support of Jackson, elected two weeks earlier</a:t>
            </a:r>
          </a:p>
          <a:p>
            <a:pPr marL="457200" lvl="1" indent="0">
              <a:buNone/>
            </a:pPr>
            <a:endParaRPr lang="en-US" dirty="0" smtClean="0"/>
          </a:p>
          <a:p>
            <a:r>
              <a:rPr lang="en-US" dirty="0" smtClean="0"/>
              <a:t>1832 – Congress passes new tariff</a:t>
            </a:r>
          </a:p>
          <a:p>
            <a:pPr lvl="1"/>
            <a:r>
              <a:rPr lang="en-US" dirty="0" smtClean="0"/>
              <a:t>Did away with worst of tariff of abominations </a:t>
            </a:r>
          </a:p>
          <a:p>
            <a:pPr lvl="1"/>
            <a:r>
              <a:rPr lang="en-US" dirty="0" smtClean="0"/>
              <a:t>Lowers rate to 35%</a:t>
            </a:r>
          </a:p>
          <a:p>
            <a:r>
              <a:rPr lang="en-US" dirty="0" smtClean="0"/>
              <a:t>South Carolina</a:t>
            </a:r>
          </a:p>
          <a:p>
            <a:pPr lvl="1"/>
            <a:r>
              <a:rPr lang="en-US" dirty="0" smtClean="0"/>
              <a:t>Unionists voted out of office in 1832</a:t>
            </a:r>
          </a:p>
          <a:p>
            <a:pPr lvl="1"/>
            <a:r>
              <a:rPr lang="en-US" dirty="0" smtClean="0"/>
              <a:t>Replaced by “</a:t>
            </a:r>
            <a:r>
              <a:rPr lang="en-US" dirty="0" err="1" smtClean="0"/>
              <a:t>nullies</a:t>
            </a:r>
            <a:r>
              <a:rPr lang="en-US" dirty="0" smtClean="0"/>
              <a:t>”</a:t>
            </a:r>
          </a:p>
        </p:txBody>
      </p:sp>
      <p:pic>
        <p:nvPicPr>
          <p:cNvPr id="4" name="Picture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85254" y="4251621"/>
            <a:ext cx="2136341" cy="2416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Nullies</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Tariff of 1832 nullified by South Carolina</a:t>
            </a:r>
          </a:p>
          <a:p>
            <a:pPr lvl="1"/>
            <a:r>
              <a:rPr lang="en-US" dirty="0" smtClean="0"/>
              <a:t>Threaten secession from Union if national gov’t tried to use force to collect money</a:t>
            </a:r>
          </a:p>
          <a:p>
            <a:pPr lvl="1"/>
            <a:r>
              <a:rPr lang="en-US" dirty="0" smtClean="0"/>
              <a:t>Jackson angered, issues scathing proclamation</a:t>
            </a:r>
          </a:p>
          <a:p>
            <a:pPr lvl="2"/>
            <a:r>
              <a:rPr lang="en-US" dirty="0" smtClean="0"/>
              <a:t>Governor Hayne issues counter-proclamation</a:t>
            </a:r>
          </a:p>
          <a:p>
            <a:pPr lvl="2"/>
            <a:r>
              <a:rPr lang="en-US" dirty="0" smtClean="0"/>
              <a:t>On the brink of civil war</a:t>
            </a:r>
          </a:p>
          <a:p>
            <a:pPr lvl="1"/>
            <a:r>
              <a:rPr lang="en-US" dirty="0" smtClean="0"/>
              <a:t>Henry Clay proposes Compromise Tariff of 1833</a:t>
            </a:r>
          </a:p>
          <a:p>
            <a:pPr lvl="2"/>
            <a:r>
              <a:rPr lang="en-US" dirty="0" smtClean="0"/>
              <a:t>Tariff will be reduced by 10% over 8 years</a:t>
            </a:r>
          </a:p>
          <a:p>
            <a:pPr lvl="3"/>
            <a:r>
              <a:rPr lang="en-US" dirty="0" smtClean="0"/>
              <a:t>25% by 1842</a:t>
            </a:r>
          </a:p>
          <a:p>
            <a:r>
              <a:rPr lang="en-US" dirty="0" smtClean="0"/>
              <a:t>Fallout</a:t>
            </a:r>
          </a:p>
          <a:p>
            <a:pPr lvl="1"/>
            <a:r>
              <a:rPr lang="en-US" dirty="0" smtClean="0"/>
              <a:t>Tariff of 1833 (Clay) passes</a:t>
            </a:r>
          </a:p>
          <a:p>
            <a:pPr lvl="1"/>
            <a:r>
              <a:rPr lang="en-US" dirty="0" smtClean="0"/>
              <a:t>Congress passes Force Bill</a:t>
            </a:r>
          </a:p>
          <a:p>
            <a:pPr lvl="2"/>
            <a:r>
              <a:rPr lang="en-US" dirty="0" smtClean="0"/>
              <a:t>Gives president authority to use army to collect tariffs, prevent nullification</a:t>
            </a:r>
          </a:p>
          <a:p>
            <a:pPr lvl="1"/>
            <a:r>
              <a:rPr lang="en-US" dirty="0" smtClean="0"/>
              <a:t>Other southern states toy with nullification</a:t>
            </a:r>
          </a:p>
          <a:p>
            <a:pPr lvl="1"/>
            <a:r>
              <a:rPr lang="en-US" dirty="0" smtClean="0"/>
              <a:t>S.C. repeals nullification ordinance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720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228600" y="0"/>
            <a:ext cx="8839200" cy="19208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en-US" sz="6000" dirty="0">
                <a:effectLst>
                  <a:outerShdw blurRad="38100" dist="38100" dir="2700000" algn="tl">
                    <a:srgbClr val="C0C0C0"/>
                  </a:outerShdw>
                </a:effectLst>
                <a:latin typeface="Old Town" pitchFamily="34" charset="0"/>
              </a:rPr>
              <a:t>Voting Requirements </a:t>
            </a:r>
            <a:br>
              <a:rPr lang="en-US" sz="6000" dirty="0">
                <a:effectLst>
                  <a:outerShdw blurRad="38100" dist="38100" dir="2700000" algn="tl">
                    <a:srgbClr val="C0C0C0"/>
                  </a:outerShdw>
                </a:effectLst>
                <a:latin typeface="Old Town" pitchFamily="34" charset="0"/>
              </a:rPr>
            </a:br>
            <a:r>
              <a:rPr lang="en-US" sz="6000" dirty="0">
                <a:effectLst>
                  <a:outerShdw blurRad="38100" dist="38100" dir="2700000" algn="tl">
                    <a:srgbClr val="C0C0C0"/>
                  </a:outerShdw>
                </a:effectLst>
                <a:latin typeface="Old Town" pitchFamily="34" charset="0"/>
              </a:rPr>
              <a:t>in the Early 19c</a:t>
            </a:r>
          </a:p>
        </p:txBody>
      </p:sp>
      <p:pic>
        <p:nvPicPr>
          <p:cNvPr id="114690" name="Picture 3" descr="map-Extending Voting Rights for White Males-1800-183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787400" y="1920875"/>
            <a:ext cx="7721600" cy="447992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20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te_of_Georgia_Original_and_1895_Counties_and_Land_Lot_Distric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333"/>
            <a:ext cx="5109210" cy="6858000"/>
          </a:xfrm>
          <a:prstGeom prst="rect">
            <a:avLst/>
          </a:prstGeom>
        </p:spPr>
      </p:pic>
      <p:sp>
        <p:nvSpPr>
          <p:cNvPr id="2" name="Rectangle 1"/>
          <p:cNvSpPr/>
          <p:nvPr/>
        </p:nvSpPr>
        <p:spPr>
          <a:xfrm>
            <a:off x="5334000" y="608169"/>
            <a:ext cx="3810000" cy="1815882"/>
          </a:xfrm>
          <a:prstGeom prst="rect">
            <a:avLst/>
          </a:prstGeom>
        </p:spPr>
        <p:txBody>
          <a:bodyPr wrap="square">
            <a:spAutoFit/>
          </a:bodyPr>
          <a:lstStyle/>
          <a:p>
            <a:pPr algn="ctr"/>
            <a:r>
              <a:rPr lang="en-US" sz="2800" dirty="0"/>
              <a:t>What does this map show us about the movement of people westward?</a:t>
            </a:r>
          </a:p>
        </p:txBody>
      </p:sp>
    </p:spTree>
    <p:extLst>
      <p:ext uri="{BB962C8B-B14F-4D97-AF65-F5344CB8AC3E}">
        <p14:creationId xmlns:p14="http://schemas.microsoft.com/office/powerpoint/2010/main" val="2260163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solidFill>
                  <a:srgbClr val="000000"/>
                </a:solidFill>
                <a:latin typeface="Calibri" charset="0"/>
                <a:ea typeface="MS PGothic" charset="0"/>
              </a:rPr>
              <a:t>Indian Removal</a:t>
            </a:r>
            <a:endParaRPr lang="en-US" dirty="0">
              <a:solidFill>
                <a:srgbClr val="000000"/>
              </a:solidFill>
              <a:latin typeface="Calibri" charset="0"/>
              <a:ea typeface="MS PGothic" charset="0"/>
            </a:endParaRPr>
          </a:p>
        </p:txBody>
      </p:sp>
      <p:sp>
        <p:nvSpPr>
          <p:cNvPr id="52227" name="Content Placeholder 2"/>
          <p:cNvSpPr>
            <a:spLocks noGrp="1"/>
          </p:cNvSpPr>
          <p:nvPr>
            <p:ph idx="1"/>
          </p:nvPr>
        </p:nvSpPr>
        <p:spPr>
          <a:xfrm>
            <a:off x="685800" y="1600200"/>
            <a:ext cx="8305800" cy="4525963"/>
          </a:xfrm>
        </p:spPr>
        <p:txBody>
          <a:bodyPr>
            <a:normAutofit lnSpcReduction="10000"/>
          </a:bodyPr>
          <a:lstStyle/>
          <a:p>
            <a:pPr eaLnBrk="1" hangingPunct="1"/>
            <a:r>
              <a:rPr lang="en-US" dirty="0" err="1">
                <a:solidFill>
                  <a:srgbClr val="000000"/>
                </a:solidFill>
                <a:latin typeface="Calibri" charset="0"/>
                <a:ea typeface="MS PGothic" charset="0"/>
              </a:rPr>
              <a:t>Jacksonians</a:t>
            </a:r>
            <a:r>
              <a:rPr lang="en-US" dirty="0">
                <a:solidFill>
                  <a:srgbClr val="000000"/>
                </a:solidFill>
                <a:latin typeface="Calibri" charset="0"/>
                <a:ea typeface="MS PGothic" charset="0"/>
              </a:rPr>
              <a:t> committed to expansion west:</a:t>
            </a:r>
          </a:p>
          <a:p>
            <a:pPr lvl="1" eaLnBrk="1" hangingPunct="1"/>
            <a:r>
              <a:rPr lang="en-US" dirty="0">
                <a:solidFill>
                  <a:srgbClr val="000000"/>
                </a:solidFill>
                <a:latin typeface="Calibri" charset="0"/>
                <a:ea typeface="MS PGothic" charset="0"/>
              </a:rPr>
              <a:t>Meant confrontation with 125,000 Native Americans who lived east of </a:t>
            </a:r>
            <a:r>
              <a:rPr lang="en-US" dirty="0" smtClean="0">
                <a:solidFill>
                  <a:srgbClr val="000000"/>
                </a:solidFill>
                <a:latin typeface="Calibri" charset="0"/>
                <a:ea typeface="MS PGothic" charset="0"/>
              </a:rPr>
              <a:t>Mississippi</a:t>
            </a:r>
          </a:p>
          <a:p>
            <a:pPr marL="457200" lvl="1" indent="0" eaLnBrk="1" hangingPunct="1">
              <a:buNone/>
            </a:pPr>
            <a:endParaRPr lang="en-US" dirty="0">
              <a:solidFill>
                <a:srgbClr val="000000"/>
              </a:solidFill>
              <a:latin typeface="Calibri" charset="0"/>
              <a:ea typeface="MS PGothic" charset="0"/>
            </a:endParaRPr>
          </a:p>
          <a:p>
            <a:pPr lvl="1" eaLnBrk="1" hangingPunct="1"/>
            <a:r>
              <a:rPr lang="en-US" dirty="0">
                <a:solidFill>
                  <a:srgbClr val="000000"/>
                </a:solidFill>
                <a:latin typeface="Calibri" charset="0"/>
                <a:ea typeface="MS PGothic" charset="0"/>
              </a:rPr>
              <a:t>Federal policy toward Indians varied:</a:t>
            </a:r>
          </a:p>
          <a:p>
            <a:pPr lvl="2" eaLnBrk="1" hangingPunct="1"/>
            <a:r>
              <a:rPr lang="en-US" dirty="0">
                <a:solidFill>
                  <a:srgbClr val="000000"/>
                </a:solidFill>
                <a:latin typeface="Calibri" charset="0"/>
                <a:ea typeface="MS PGothic" charset="0"/>
              </a:rPr>
              <a:t>1790s, U.S. Government recognized tribes as separate nations and agreed to acquire land only by formal treaty</a:t>
            </a:r>
          </a:p>
          <a:p>
            <a:pPr lvl="2" eaLnBrk="1" hangingPunct="1"/>
            <a:r>
              <a:rPr lang="en-US" dirty="0">
                <a:solidFill>
                  <a:srgbClr val="000000"/>
                </a:solidFill>
                <a:latin typeface="Calibri" charset="0"/>
                <a:ea typeface="MS PGothic" charset="0"/>
              </a:rPr>
              <a:t>Many white settlers broke treaties</a:t>
            </a:r>
          </a:p>
          <a:p>
            <a:pPr lvl="2" eaLnBrk="1" hangingPunct="1"/>
            <a:r>
              <a:rPr lang="en-US" dirty="0">
                <a:solidFill>
                  <a:srgbClr val="000000"/>
                </a:solidFill>
                <a:latin typeface="Calibri" charset="0"/>
                <a:ea typeface="MS PGothic" charset="0"/>
              </a:rPr>
              <a:t>Many other whites felt respect and admiration for Indians and believed they could be assimilated</a:t>
            </a:r>
          </a:p>
        </p:txBody>
      </p:sp>
    </p:spTree>
    <p:extLst>
      <p:ext uri="{BB962C8B-B14F-4D97-AF65-F5344CB8AC3E}">
        <p14:creationId xmlns:p14="http://schemas.microsoft.com/office/powerpoint/2010/main" val="3326316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200"/>
            <a:ext cx="8229600" cy="808236"/>
          </a:xfrm>
        </p:spPr>
        <p:txBody>
          <a:bodyPr>
            <a:normAutofit/>
          </a:bodyPr>
          <a:lstStyle/>
          <a:p>
            <a:r>
              <a:rPr lang="en-US" dirty="0" smtClean="0"/>
              <a:t>Indian Removal</a:t>
            </a:r>
            <a:endParaRPr lang="en-US" dirty="0"/>
          </a:p>
        </p:txBody>
      </p:sp>
      <p:sp>
        <p:nvSpPr>
          <p:cNvPr id="3" name="Content Placeholder 2"/>
          <p:cNvSpPr>
            <a:spLocks noGrp="1"/>
          </p:cNvSpPr>
          <p:nvPr>
            <p:ph idx="1"/>
          </p:nvPr>
        </p:nvSpPr>
        <p:spPr>
          <a:xfrm>
            <a:off x="457200" y="958436"/>
            <a:ext cx="8229600" cy="4991100"/>
          </a:xfrm>
        </p:spPr>
        <p:txBody>
          <a:bodyPr>
            <a:normAutofit/>
          </a:bodyPr>
          <a:lstStyle/>
          <a:p>
            <a:r>
              <a:rPr lang="en-US" sz="2800" dirty="0" smtClean="0"/>
              <a:t>Indians become stranded as states expand</a:t>
            </a:r>
          </a:p>
          <a:p>
            <a:pPr lvl="1"/>
            <a:r>
              <a:rPr lang="en-US" sz="2400" dirty="0" smtClean="0"/>
              <a:t>People try to Christianize Indians</a:t>
            </a:r>
          </a:p>
          <a:p>
            <a:pPr lvl="1"/>
            <a:r>
              <a:rPr lang="en-US" sz="2400" dirty="0" smtClean="0"/>
              <a:t>Some tribes resist</a:t>
            </a:r>
          </a:p>
          <a:p>
            <a:pPr marL="457200" lvl="1" indent="0">
              <a:buNone/>
            </a:pPr>
            <a:endParaRPr lang="en-US" sz="2400" dirty="0" smtClean="0"/>
          </a:p>
          <a:p>
            <a:r>
              <a:rPr lang="en-US" sz="2800" dirty="0" smtClean="0"/>
              <a:t>“Five Civilized Tribes” – Cherokees, Creeks, Choctaws, Chickasaws, and Seminoles</a:t>
            </a:r>
          </a:p>
          <a:p>
            <a:pPr marL="0" indent="0">
              <a:buNone/>
            </a:pPr>
            <a:endParaRPr lang="en-US" sz="2800" dirty="0" smtClean="0"/>
          </a:p>
          <a:p>
            <a:r>
              <a:rPr lang="en-US" sz="2800" dirty="0" smtClean="0"/>
              <a:t>Cherokees</a:t>
            </a:r>
          </a:p>
          <a:p>
            <a:pPr lvl="1"/>
            <a:r>
              <a:rPr lang="en-US" sz="2400" dirty="0" smtClean="0"/>
              <a:t>Attempt to adopt American culture</a:t>
            </a:r>
          </a:p>
          <a:p>
            <a:pPr lvl="2"/>
            <a:r>
              <a:rPr lang="en-US" sz="2000" dirty="0" smtClean="0"/>
              <a:t> Settled agriculture, alphabet, legal code in                                      1808, constitution in 1827</a:t>
            </a:r>
          </a:p>
        </p:txBody>
      </p:sp>
      <p:pic>
        <p:nvPicPr>
          <p:cNvPr id="9" name="Picture 8"/>
          <p:cNvPicPr>
            <a:picLocks noChangeAspect="1"/>
          </p:cNvPicPr>
          <p:nvPr/>
        </p:nvPicPr>
        <p:blipFill>
          <a:blip r:embed="rId2"/>
          <a:stretch>
            <a:fillRect/>
          </a:stretch>
        </p:blipFill>
        <p:spPr>
          <a:xfrm>
            <a:off x="6636526" y="3258387"/>
            <a:ext cx="2507473" cy="3599614"/>
          </a:xfrm>
          <a:prstGeom prst="rect">
            <a:avLst/>
          </a:prstGeom>
        </p:spPr>
      </p:pic>
      <p:pic>
        <p:nvPicPr>
          <p:cNvPr id="4" name="Picture 3"/>
          <p:cNvPicPr>
            <a:picLocks noChangeAspect="1"/>
          </p:cNvPicPr>
          <p:nvPr/>
        </p:nvPicPr>
        <p:blipFill>
          <a:blip r:embed="rId3"/>
          <a:stretch>
            <a:fillRect/>
          </a:stretch>
        </p:blipFill>
        <p:spPr>
          <a:xfrm>
            <a:off x="7172667" y="96088"/>
            <a:ext cx="1971331" cy="243000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te_of_Georgia_Original_and_1895_Counties_and_Land_Lot_Distric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858" y="0"/>
            <a:ext cx="5109210" cy="6858000"/>
          </a:xfrm>
          <a:prstGeom prst="rect">
            <a:avLst/>
          </a:prstGeom>
        </p:spPr>
      </p:pic>
    </p:spTree>
    <p:extLst>
      <p:ext uri="{BB962C8B-B14F-4D97-AF65-F5344CB8AC3E}">
        <p14:creationId xmlns:p14="http://schemas.microsoft.com/office/powerpoint/2010/main" val="3061499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Removal Act</a:t>
            </a:r>
            <a:endParaRPr lang="en-US" dirty="0"/>
          </a:p>
        </p:txBody>
      </p:sp>
      <p:sp>
        <p:nvSpPr>
          <p:cNvPr id="3" name="Content Placeholder 2"/>
          <p:cNvSpPr>
            <a:spLocks noGrp="1"/>
          </p:cNvSpPr>
          <p:nvPr>
            <p:ph idx="1"/>
          </p:nvPr>
        </p:nvSpPr>
        <p:spPr/>
        <p:txBody>
          <a:bodyPr>
            <a:normAutofit/>
          </a:bodyPr>
          <a:lstStyle/>
          <a:p>
            <a:r>
              <a:rPr lang="en-US" dirty="0" smtClean="0"/>
              <a:t>Congress passes Indian Removal Act in 1830</a:t>
            </a:r>
          </a:p>
          <a:p>
            <a:pPr lvl="1"/>
            <a:r>
              <a:rPr lang="en-US" dirty="0" smtClean="0"/>
              <a:t>Set aside land west of the Mississippi River as Indian Territory (present day Oklahoma)</a:t>
            </a:r>
          </a:p>
        </p:txBody>
      </p:sp>
      <p:pic>
        <p:nvPicPr>
          <p:cNvPr id="4" name="Picture 3"/>
          <p:cNvPicPr>
            <a:picLocks noChangeAspect="1"/>
          </p:cNvPicPr>
          <p:nvPr/>
        </p:nvPicPr>
        <p:blipFill>
          <a:blip r:embed="rId2"/>
          <a:stretch>
            <a:fillRect/>
          </a:stretch>
        </p:blipFill>
        <p:spPr>
          <a:xfrm>
            <a:off x="1727200" y="3429000"/>
            <a:ext cx="5689600" cy="3073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Cherokee Sue:</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First Court Case:</a:t>
            </a:r>
          </a:p>
          <a:p>
            <a:pPr lvl="1"/>
            <a:r>
              <a:rPr lang="en-US" sz="2000" dirty="0" smtClean="0"/>
              <a:t>In 1831 the Cherokee sue the state of Georgia arguing that the State of Georgia has no right to take their land.</a:t>
            </a:r>
          </a:p>
          <a:p>
            <a:pPr lvl="1"/>
            <a:r>
              <a:rPr lang="en-US" sz="2000" dirty="0" smtClean="0"/>
              <a:t>The court rules that the Cherokee Nation are not citizens of the United States and have no right to use in Court.</a:t>
            </a:r>
          </a:p>
          <a:p>
            <a:pPr lvl="1"/>
            <a:endParaRPr lang="en-US" sz="2000" dirty="0" smtClean="0"/>
          </a:p>
          <a:p>
            <a:pPr marL="0" indent="0">
              <a:buNone/>
            </a:pPr>
            <a:r>
              <a:rPr lang="en-US" sz="2400" i="1" dirty="0" smtClean="0"/>
              <a:t>Worcester v. Georgia</a:t>
            </a:r>
            <a:endParaRPr lang="en-US" sz="2400" dirty="0" smtClean="0"/>
          </a:p>
          <a:p>
            <a:pPr lvl="1"/>
            <a:r>
              <a:rPr lang="en-US" sz="2000" dirty="0" smtClean="0"/>
              <a:t>In 1832 the Cherokee sue again claiming that they are U.S. citizens and should have the power to sue.</a:t>
            </a:r>
          </a:p>
          <a:p>
            <a:pPr lvl="1"/>
            <a:r>
              <a:rPr lang="en-US" sz="2000" dirty="0" smtClean="0"/>
              <a:t>Chief John Marshall of the U.S. Supreme court says that the land belonged to the Cherokee and their law, not Georgia.</a:t>
            </a:r>
          </a:p>
          <a:p>
            <a:pPr lvl="1"/>
            <a:r>
              <a:rPr lang="en-US" sz="2000" dirty="0" smtClean="0"/>
              <a:t>The Cherokee had WON!</a:t>
            </a:r>
            <a:endParaRPr lang="en-US" sz="2000" dirty="0"/>
          </a:p>
        </p:txBody>
      </p:sp>
    </p:spTree>
    <p:extLst>
      <p:ext uri="{BB962C8B-B14F-4D97-AF65-F5344CB8AC3E}">
        <p14:creationId xmlns:p14="http://schemas.microsoft.com/office/powerpoint/2010/main" val="1490748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President Responds:</a:t>
            </a:r>
            <a:endParaRPr lang="en-US" dirty="0"/>
          </a:p>
        </p:txBody>
      </p:sp>
      <p:sp>
        <p:nvSpPr>
          <p:cNvPr id="3" name="Content Placeholder 2"/>
          <p:cNvSpPr>
            <a:spLocks noGrp="1"/>
          </p:cNvSpPr>
          <p:nvPr>
            <p:ph idx="1"/>
          </p:nvPr>
        </p:nvSpPr>
        <p:spPr/>
        <p:txBody>
          <a:bodyPr/>
          <a:lstStyle/>
          <a:p>
            <a:pPr marL="0" indent="0">
              <a:buNone/>
            </a:pPr>
            <a:r>
              <a:rPr lang="en-US" dirty="0" smtClean="0"/>
              <a:t>President Andrew Jackson refuses to enforce the decision.</a:t>
            </a:r>
          </a:p>
          <a:p>
            <a:pPr marL="0" indent="0">
              <a:buNone/>
            </a:pPr>
            <a:endParaRPr lang="en-US" dirty="0"/>
          </a:p>
          <a:p>
            <a:pPr marL="0" indent="0">
              <a:buNone/>
            </a:pPr>
            <a:r>
              <a:rPr lang="en-US" dirty="0" smtClean="0"/>
              <a:t>He said:</a:t>
            </a:r>
          </a:p>
          <a:p>
            <a:pPr marL="0" indent="0">
              <a:buNone/>
            </a:pPr>
            <a:endParaRPr lang="en-US" dirty="0" smtClean="0">
              <a:solidFill>
                <a:srgbClr val="FF0000"/>
              </a:solidFill>
            </a:endParaRPr>
          </a:p>
          <a:p>
            <a:pPr marL="0" indent="0" algn="ctr">
              <a:buNone/>
            </a:pPr>
            <a:r>
              <a:rPr lang="en-US" dirty="0" smtClean="0">
                <a:solidFill>
                  <a:srgbClr val="FF0000"/>
                </a:solidFill>
              </a:rPr>
              <a:t> “John Marshall had rendered his ‘decision’; now let him enforce it.”</a:t>
            </a:r>
            <a:endParaRPr lang="en-US" dirty="0">
              <a:solidFill>
                <a:srgbClr val="FF0000"/>
              </a:solidFill>
            </a:endParaRPr>
          </a:p>
        </p:txBody>
      </p:sp>
    </p:spTree>
    <p:extLst>
      <p:ext uri="{BB962C8B-B14F-4D97-AF65-F5344CB8AC3E}">
        <p14:creationId xmlns:p14="http://schemas.microsoft.com/office/powerpoint/2010/main" val="3307391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 of Tears</a:t>
            </a:r>
            <a:endParaRPr lang="en-US" dirty="0"/>
          </a:p>
        </p:txBody>
      </p:sp>
      <p:sp>
        <p:nvSpPr>
          <p:cNvPr id="3" name="Content Placeholder 2"/>
          <p:cNvSpPr>
            <a:spLocks noGrp="1"/>
          </p:cNvSpPr>
          <p:nvPr>
            <p:ph idx="1"/>
          </p:nvPr>
        </p:nvSpPr>
        <p:spPr/>
        <p:txBody>
          <a:bodyPr>
            <a:noAutofit/>
          </a:bodyPr>
          <a:lstStyle/>
          <a:p>
            <a:pPr marL="457200" lvl="2" indent="-457200"/>
            <a:r>
              <a:rPr lang="en-US" sz="2800" dirty="0" smtClean="0"/>
              <a:t>Summer of 1838 Cherokee are removed from Georgia.</a:t>
            </a:r>
          </a:p>
          <a:p>
            <a:pPr marL="342900" lvl="2" indent="-342900"/>
            <a:endParaRPr lang="en-US" sz="2800" dirty="0" smtClean="0"/>
          </a:p>
          <a:p>
            <a:pPr marL="342900" lvl="2" indent="-342900"/>
            <a:r>
              <a:rPr lang="en-US" sz="2800" dirty="0">
                <a:solidFill>
                  <a:srgbClr val="000000"/>
                </a:solidFill>
                <a:latin typeface="Calibri" charset="0"/>
                <a:ea typeface="MS PGothic" charset="0"/>
              </a:rPr>
              <a:t>Indian resistance in Black Hawk War (1832) crushed</a:t>
            </a:r>
            <a:r>
              <a:rPr lang="en-US" sz="2800" dirty="0" smtClean="0">
                <a:solidFill>
                  <a:srgbClr val="000000"/>
                </a:solidFill>
                <a:latin typeface="Calibri" charset="0"/>
                <a:ea typeface="MS PGothic" charset="0"/>
              </a:rPr>
              <a:t>. </a:t>
            </a:r>
          </a:p>
          <a:p>
            <a:pPr marL="800100" lvl="3" indent="-342900"/>
            <a:r>
              <a:rPr lang="en-US" sz="2400" dirty="0" smtClean="0">
                <a:solidFill>
                  <a:srgbClr val="000000"/>
                </a:solidFill>
                <a:latin typeface="Calibri" charset="0"/>
                <a:ea typeface="MS PGothic" charset="0"/>
              </a:rPr>
              <a:t>Black Hawk was a Sauk leader</a:t>
            </a:r>
          </a:p>
          <a:p>
            <a:pPr marL="0" lvl="2" indent="0">
              <a:buNone/>
            </a:pPr>
            <a:endParaRPr lang="en-US" sz="2800" dirty="0" smtClean="0"/>
          </a:p>
          <a:p>
            <a:pPr marL="342900" lvl="2" indent="-342900"/>
            <a:r>
              <a:rPr lang="en-US" sz="2800" dirty="0"/>
              <a:t>1835-42 – </a:t>
            </a:r>
            <a:r>
              <a:rPr lang="en-US" sz="2800" dirty="0" smtClean="0"/>
              <a:t>Seminole in Florida </a:t>
            </a:r>
            <a:r>
              <a:rPr lang="en-US" sz="2800" dirty="0"/>
              <a:t>wage guerrilla warfare in Florida until </a:t>
            </a:r>
            <a:r>
              <a:rPr lang="en-US" sz="2800" dirty="0" smtClean="0"/>
              <a:t>Chief Osceola captured</a:t>
            </a:r>
          </a:p>
          <a:p>
            <a:pPr marL="1257300" lvl="4" indent="-342900"/>
            <a:r>
              <a:rPr lang="en-US" sz="2800" dirty="0" smtClean="0"/>
              <a:t>Thousands </a:t>
            </a:r>
            <a:r>
              <a:rPr lang="en-US" sz="2800" dirty="0"/>
              <a:t>die on “Trail of Tears</a:t>
            </a:r>
            <a:r>
              <a:rPr lang="en-US" sz="2800" dirty="0" smtClean="0"/>
              <a:t>”</a:t>
            </a:r>
            <a:endParaRPr lang="en-US" sz="2800" dirty="0"/>
          </a:p>
        </p:txBody>
      </p:sp>
    </p:spTree>
    <p:extLst>
      <p:ext uri="{BB962C8B-B14F-4D97-AF65-F5344CB8AC3E}">
        <p14:creationId xmlns:p14="http://schemas.microsoft.com/office/powerpoint/2010/main" val="1464088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685800"/>
            <a:ext cx="8636000" cy="547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p259</a:t>
            </a:r>
          </a:p>
        </p:txBody>
      </p:sp>
    </p:spTree>
    <p:extLst>
      <p:ext uri="{BB962C8B-B14F-4D97-AF65-F5344CB8AC3E}">
        <p14:creationId xmlns:p14="http://schemas.microsoft.com/office/powerpoint/2010/main" val="346801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Rectangle 4"/>
          <p:cNvSpPr>
            <a:spLocks noChangeArrowheads="1"/>
          </p:cNvSpPr>
          <p:nvPr/>
        </p:nvSpPr>
        <p:spPr bwMode="auto">
          <a:xfrm>
            <a:off x="2457450" y="647382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47497" name="Picture 9" descr="kennedy_13e_ch13_p266a"/>
          <p:cNvPicPr>
            <a:picLocks noChangeAspect="1" noChangeArrowheads="1"/>
          </p:cNvPicPr>
          <p:nvPr/>
        </p:nvPicPr>
        <p:blipFill>
          <a:blip r:embed="rId3"/>
          <a:srcRect/>
          <a:stretch>
            <a:fillRect/>
          </a:stretch>
        </p:blipFill>
        <p:spPr bwMode="auto">
          <a:xfrm>
            <a:off x="655458" y="259077"/>
            <a:ext cx="7496817" cy="6191192"/>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1000" y="76200"/>
            <a:ext cx="8686800" cy="7620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defRPr/>
            </a:pPr>
            <a:r>
              <a:rPr lang="en-US" sz="4400" dirty="0">
                <a:effectLst>
                  <a:outerShdw blurRad="38100" dist="38100" dir="2700000" algn="tl">
                    <a:srgbClr val="C0C0C0"/>
                  </a:outerShdw>
                </a:effectLst>
                <a:latin typeface="Old Town" pitchFamily="34" charset="0"/>
              </a:rPr>
              <a:t>Voter Turnout:  1820 - 1860</a:t>
            </a:r>
          </a:p>
        </p:txBody>
      </p:sp>
      <p:pic>
        <p:nvPicPr>
          <p:cNvPr id="119810" name="Picture 3"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14084"/>
          <a:stretch>
            <a:fillRect/>
          </a:stretch>
        </p:blipFill>
        <p:spPr bwMode="auto">
          <a:xfrm>
            <a:off x="2192338" y="838200"/>
            <a:ext cx="5064125" cy="5507038"/>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57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r>
              <a:rPr lang="en-US" dirty="0" smtClean="0">
                <a:solidFill>
                  <a:srgbClr val="000000"/>
                </a:solidFill>
                <a:latin typeface="Calibri" charset="0"/>
                <a:ea typeface="MS PGothic" charset="0"/>
              </a:rPr>
              <a:t>Gov’t policies toward the N.A.’s</a:t>
            </a:r>
            <a:endParaRPr lang="en-US" dirty="0">
              <a:solidFill>
                <a:srgbClr val="000000"/>
              </a:solidFill>
              <a:latin typeface="Calibri" charset="0"/>
              <a:ea typeface="MS PGothic" charset="0"/>
            </a:endParaRPr>
          </a:p>
        </p:txBody>
      </p:sp>
      <p:sp>
        <p:nvSpPr>
          <p:cNvPr id="53251" name="Content Placeholder 2"/>
          <p:cNvSpPr>
            <a:spLocks noGrp="1"/>
          </p:cNvSpPr>
          <p:nvPr>
            <p:ph idx="1"/>
          </p:nvPr>
        </p:nvSpPr>
        <p:spPr>
          <a:xfrm>
            <a:off x="685800" y="1600200"/>
            <a:ext cx="8229600" cy="4525963"/>
          </a:xfrm>
        </p:spPr>
        <p:txBody>
          <a:bodyPr>
            <a:noAutofit/>
          </a:bodyPr>
          <a:lstStyle/>
          <a:p>
            <a:r>
              <a:rPr lang="en-US" sz="2400" dirty="0"/>
              <a:t>Bureau of Indian Affairs created in 1836</a:t>
            </a:r>
          </a:p>
          <a:p>
            <a:pPr lvl="1"/>
            <a:r>
              <a:rPr lang="en-US" sz="2400" dirty="0"/>
              <a:t>Deal with Indians</a:t>
            </a:r>
          </a:p>
          <a:p>
            <a:pPr marL="0" indent="0">
              <a:buNone/>
            </a:pPr>
            <a:endParaRPr lang="en-US" sz="2400" dirty="0" smtClean="0">
              <a:solidFill>
                <a:srgbClr val="000000"/>
              </a:solidFill>
              <a:latin typeface="Calibri" charset="0"/>
              <a:ea typeface="MS PGothic" charset="0"/>
            </a:endParaRPr>
          </a:p>
          <a:p>
            <a:r>
              <a:rPr lang="en-US" sz="2400" dirty="0" smtClean="0">
                <a:solidFill>
                  <a:srgbClr val="000000"/>
                </a:solidFill>
                <a:latin typeface="Calibri" charset="0"/>
                <a:ea typeface="MS PGothic" charset="0"/>
              </a:rPr>
              <a:t>Energy </a:t>
            </a:r>
            <a:r>
              <a:rPr lang="en-US" sz="2400" dirty="0">
                <a:solidFill>
                  <a:srgbClr val="000000"/>
                </a:solidFill>
                <a:latin typeface="Calibri" charset="0"/>
                <a:ea typeface="MS PGothic" charset="0"/>
              </a:rPr>
              <a:t>devoted to </a:t>
            </a:r>
            <a:r>
              <a:rPr lang="ja-JP" altLang="en-US" sz="2400" dirty="0">
                <a:solidFill>
                  <a:srgbClr val="000000"/>
                </a:solidFill>
                <a:latin typeface="Calibri" charset="0"/>
                <a:ea typeface="MS PGothic" charset="0"/>
              </a:rPr>
              <a:t>“</a:t>
            </a:r>
            <a:r>
              <a:rPr lang="en-US" altLang="ja-JP" sz="2400" dirty="0">
                <a:solidFill>
                  <a:srgbClr val="000000"/>
                </a:solidFill>
                <a:latin typeface="Calibri" charset="0"/>
                <a:ea typeface="MS PGothic" charset="0"/>
              </a:rPr>
              <a:t>civilizing</a:t>
            </a:r>
            <a:r>
              <a:rPr lang="ja-JP" altLang="en-US" sz="2400" dirty="0">
                <a:solidFill>
                  <a:srgbClr val="000000"/>
                </a:solidFill>
                <a:latin typeface="Calibri" charset="0"/>
                <a:ea typeface="MS PGothic" charset="0"/>
              </a:rPr>
              <a:t>”</a:t>
            </a:r>
            <a:r>
              <a:rPr lang="en-US" altLang="ja-JP" sz="2400" dirty="0">
                <a:solidFill>
                  <a:srgbClr val="000000"/>
                </a:solidFill>
                <a:latin typeface="Calibri" charset="0"/>
                <a:ea typeface="MS PGothic" charset="0"/>
              </a:rPr>
              <a:t> and Christianizing the </a:t>
            </a:r>
            <a:r>
              <a:rPr lang="en-US" altLang="ja-JP" sz="2400" dirty="0" smtClean="0">
                <a:solidFill>
                  <a:srgbClr val="000000"/>
                </a:solidFill>
                <a:latin typeface="Calibri" charset="0"/>
                <a:ea typeface="MS PGothic" charset="0"/>
              </a:rPr>
              <a:t>Indians.</a:t>
            </a:r>
          </a:p>
          <a:p>
            <a:pPr lvl="1"/>
            <a:r>
              <a:rPr lang="en-US" altLang="ja-JP" sz="2000" dirty="0" smtClean="0">
                <a:solidFill>
                  <a:srgbClr val="000000"/>
                </a:solidFill>
                <a:latin typeface="Calibri" charset="0"/>
                <a:ea typeface="MS PGothic" charset="0"/>
              </a:rPr>
              <a:t>Native American boarding schools started</a:t>
            </a:r>
          </a:p>
          <a:p>
            <a:endParaRPr lang="en-US" sz="2400" dirty="0">
              <a:solidFill>
                <a:srgbClr val="000000"/>
              </a:solidFill>
              <a:latin typeface="Calibri" charset="0"/>
              <a:ea typeface="MS PGothic" charset="0"/>
            </a:endParaRPr>
          </a:p>
          <a:p>
            <a:r>
              <a:rPr lang="en-US" sz="2400" dirty="0" smtClean="0">
                <a:solidFill>
                  <a:srgbClr val="000000"/>
                </a:solidFill>
                <a:latin typeface="Calibri" charset="0"/>
                <a:ea typeface="MS PGothic" charset="0"/>
              </a:rPr>
              <a:t>In </a:t>
            </a:r>
            <a:r>
              <a:rPr lang="en-US" sz="2400" dirty="0">
                <a:solidFill>
                  <a:srgbClr val="000000"/>
                </a:solidFill>
                <a:latin typeface="Calibri" charset="0"/>
                <a:ea typeface="MS PGothic" charset="0"/>
              </a:rPr>
              <a:t>1878, the Society for Propagating the </a:t>
            </a:r>
            <a:br>
              <a:rPr lang="en-US" sz="2400" dirty="0">
                <a:solidFill>
                  <a:srgbClr val="000000"/>
                </a:solidFill>
                <a:latin typeface="Calibri" charset="0"/>
                <a:ea typeface="MS PGothic" charset="0"/>
              </a:rPr>
            </a:br>
            <a:r>
              <a:rPr lang="en-US" sz="2400" dirty="0">
                <a:solidFill>
                  <a:srgbClr val="000000"/>
                </a:solidFill>
                <a:latin typeface="Calibri" charset="0"/>
                <a:ea typeface="MS PGothic" charset="0"/>
              </a:rPr>
              <a:t>Gospel among the Indians was founded</a:t>
            </a:r>
            <a:r>
              <a:rPr lang="en-US" sz="2400" dirty="0" smtClean="0">
                <a:solidFill>
                  <a:srgbClr val="000000"/>
                </a:solidFill>
                <a:latin typeface="Calibri" charset="0"/>
                <a:ea typeface="MS PGothic" charset="0"/>
              </a:rPr>
              <a:t>.</a:t>
            </a:r>
          </a:p>
          <a:p>
            <a:pPr marL="0" indent="0">
              <a:buNone/>
            </a:pPr>
            <a:endParaRPr lang="en-US" sz="2400" dirty="0">
              <a:solidFill>
                <a:srgbClr val="000000"/>
              </a:solidFill>
              <a:latin typeface="Calibri" charset="0"/>
              <a:ea typeface="MS PGothic" charset="0"/>
            </a:endParaRPr>
          </a:p>
          <a:p>
            <a:r>
              <a:rPr lang="en-US" sz="2400" dirty="0">
                <a:solidFill>
                  <a:srgbClr val="000000"/>
                </a:solidFill>
                <a:latin typeface="Calibri" charset="0"/>
                <a:ea typeface="MS PGothic" charset="0"/>
              </a:rPr>
              <a:t>The federal government appropriated $20,000 to promote literacy, agriculture, and vocational instruction among Indians.</a:t>
            </a:r>
          </a:p>
        </p:txBody>
      </p:sp>
    </p:spTree>
    <p:extLst>
      <p:ext uri="{BB962C8B-B14F-4D97-AF65-F5344CB8AC3E}">
        <p14:creationId xmlns:p14="http://schemas.microsoft.com/office/powerpoint/2010/main" val="3341808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55105"/>
            <a:ext cx="9168369" cy="5571058"/>
          </a:xfrm>
          <a:prstGeom prst="rect">
            <a:avLst/>
          </a:prstGeom>
        </p:spPr>
      </p:pic>
    </p:spTree>
    <p:extLst>
      <p:ext uri="{BB962C8B-B14F-4D97-AF65-F5344CB8AC3E}">
        <p14:creationId xmlns:p14="http://schemas.microsoft.com/office/powerpoint/2010/main" val="3610547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355" r="355"/>
          <a:stretch>
            <a:fillRect/>
          </a:stretch>
        </p:blipFill>
        <p:spPr/>
      </p:pic>
    </p:spTree>
    <p:extLst>
      <p:ext uri="{BB962C8B-B14F-4D97-AF65-F5344CB8AC3E}">
        <p14:creationId xmlns:p14="http://schemas.microsoft.com/office/powerpoint/2010/main" val="2505755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511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Bank War</a:t>
            </a:r>
            <a:endParaRPr lang="en-US" dirty="0"/>
          </a:p>
        </p:txBody>
      </p:sp>
      <p:sp>
        <p:nvSpPr>
          <p:cNvPr id="3" name="Content Placeholder 2"/>
          <p:cNvSpPr>
            <a:spLocks noGrp="1"/>
          </p:cNvSpPr>
          <p:nvPr>
            <p:ph idx="1"/>
          </p:nvPr>
        </p:nvSpPr>
        <p:spPr>
          <a:xfrm>
            <a:off x="457200" y="1600200"/>
            <a:ext cx="8229600" cy="5090532"/>
          </a:xfrm>
        </p:spPr>
        <p:txBody>
          <a:bodyPr>
            <a:normAutofit fontScale="85000" lnSpcReduction="20000"/>
          </a:bodyPr>
          <a:lstStyle/>
          <a:p>
            <a:r>
              <a:rPr lang="en-US" dirty="0" smtClean="0"/>
              <a:t>Jackson hates the Bank of the U.S.</a:t>
            </a:r>
          </a:p>
          <a:p>
            <a:pPr lvl="1"/>
            <a:r>
              <a:rPr lang="en-US" dirty="0" smtClean="0"/>
              <a:t>Tool for wealthy to get richer</a:t>
            </a:r>
          </a:p>
          <a:p>
            <a:pPr lvl="1"/>
            <a:r>
              <a:rPr lang="en-US" dirty="0" smtClean="0"/>
              <a:t>Only mints “hard money” (gold &amp; silver coins)</a:t>
            </a:r>
          </a:p>
          <a:p>
            <a:pPr lvl="2"/>
            <a:r>
              <a:rPr lang="en-US" dirty="0" smtClean="0"/>
              <a:t>Westerners want paper money</a:t>
            </a:r>
          </a:p>
          <a:p>
            <a:pPr lvl="2"/>
            <a:r>
              <a:rPr lang="en-US" dirty="0" smtClean="0"/>
              <a:t>Paper money is printed by private banks</a:t>
            </a:r>
          </a:p>
          <a:p>
            <a:pPr lvl="2"/>
            <a:r>
              <a:rPr lang="en-US" dirty="0" smtClean="0"/>
              <a:t>Causes inflation</a:t>
            </a:r>
            <a:r>
              <a:rPr lang="en-US" dirty="0"/>
              <a:t> </a:t>
            </a:r>
            <a:r>
              <a:rPr lang="en-US" dirty="0" smtClean="0"/>
              <a:t>&amp; rate fluctuated based on health of bank and amount of money printed</a:t>
            </a:r>
          </a:p>
          <a:p>
            <a:pPr lvl="2"/>
            <a:r>
              <a:rPr lang="en-US" dirty="0" smtClean="0"/>
              <a:t>See banking system as way to keep common man down</a:t>
            </a:r>
          </a:p>
          <a:p>
            <a:pPr marL="457200" lvl="1" indent="0">
              <a:buNone/>
            </a:pPr>
            <a:endParaRPr lang="en-US" dirty="0" smtClean="0"/>
          </a:p>
          <a:p>
            <a:r>
              <a:rPr lang="en-US" dirty="0" smtClean="0"/>
              <a:t>Nicholas Biddle – leads BUS</a:t>
            </a:r>
          </a:p>
          <a:p>
            <a:pPr lvl="1"/>
            <a:r>
              <a:rPr lang="en-US" dirty="0" smtClean="0"/>
              <a:t>Cracks down on “Wildcat” banks</a:t>
            </a:r>
          </a:p>
          <a:p>
            <a:pPr lvl="2"/>
            <a:r>
              <a:rPr lang="en-US" dirty="0" smtClean="0"/>
              <a:t>Western banks issuing unstable currency and lenient credit</a:t>
            </a:r>
          </a:p>
          <a:p>
            <a:pPr lvl="1"/>
            <a:r>
              <a:rPr lang="en-US" dirty="0" smtClean="0"/>
              <a:t>Corruption</a:t>
            </a:r>
          </a:p>
          <a:p>
            <a:pPr lvl="2"/>
            <a:r>
              <a:rPr lang="en-US" dirty="0" smtClean="0"/>
              <a:t>Biddle lends U.S. funds to friends</a:t>
            </a:r>
          </a:p>
          <a:p>
            <a:pPr lvl="2"/>
            <a:r>
              <a:rPr lang="en-US" dirty="0" smtClean="0"/>
              <a:t>Issues bribes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Bank is financially sound</a:t>
            </a:r>
          </a:p>
          <a:p>
            <a:pPr lvl="1"/>
            <a:r>
              <a:rPr lang="en-US" dirty="0" smtClean="0"/>
              <a:t>Reduces bank failures</a:t>
            </a:r>
          </a:p>
          <a:p>
            <a:pPr lvl="1"/>
            <a:r>
              <a:rPr lang="en-US" dirty="0" smtClean="0"/>
              <a:t>Promotes economic expansion</a:t>
            </a:r>
          </a:p>
          <a:p>
            <a:pPr lvl="1"/>
            <a:r>
              <a:rPr lang="en-US" dirty="0" smtClean="0"/>
              <a:t>Safe depository for Washington funds</a:t>
            </a:r>
          </a:p>
          <a:p>
            <a:pPr marL="457200" lvl="1" indent="0">
              <a:buNone/>
            </a:pPr>
            <a:endParaRPr lang="en-US" dirty="0" smtClean="0"/>
          </a:p>
          <a:p>
            <a:r>
              <a:rPr lang="en-US" dirty="0" smtClean="0"/>
              <a:t>1832 – Clay attempts to damage Jackson</a:t>
            </a:r>
          </a:p>
          <a:p>
            <a:pPr lvl="1"/>
            <a:r>
              <a:rPr lang="en-US" dirty="0" smtClean="0"/>
              <a:t>Proposes bill re-chartering BUS , four years early</a:t>
            </a:r>
          </a:p>
          <a:p>
            <a:pPr lvl="2"/>
            <a:r>
              <a:rPr lang="en-US" dirty="0" smtClean="0"/>
              <a:t>He did this because it was an election year</a:t>
            </a:r>
          </a:p>
          <a:p>
            <a:pPr lvl="1"/>
            <a:r>
              <a:rPr lang="en-US" dirty="0" smtClean="0"/>
              <a:t>Believed Jackson would alienate followers if bill signed</a:t>
            </a:r>
          </a:p>
          <a:p>
            <a:pPr lvl="2"/>
            <a:r>
              <a:rPr lang="en-US" dirty="0" smtClean="0"/>
              <a:t>Would lose support of east if bill vetoed</a:t>
            </a:r>
          </a:p>
          <a:p>
            <a:pPr lvl="2"/>
            <a:r>
              <a:rPr lang="en-US" dirty="0" smtClean="0"/>
              <a:t>If he signed it, would alienate western followers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Rectangle 3"/>
          <p:cNvSpPr>
            <a:spLocks noGrp="1" noChangeArrowheads="1"/>
          </p:cNvSpPr>
          <p:nvPr>
            <p:ph type="title"/>
          </p:nvPr>
        </p:nvSpPr>
        <p:spPr>
          <a:noFill/>
        </p:spPr>
        <p:txBody>
          <a:bodyPr>
            <a:spAutoFit/>
          </a:bodyPr>
          <a:lstStyle/>
          <a:p>
            <a:r>
              <a:rPr lang="en-US"/>
              <a:t>In Mother Bank’s Sick Room</a:t>
            </a:r>
          </a:p>
        </p:txBody>
      </p:sp>
      <p:sp>
        <p:nvSpPr>
          <p:cNvPr id="7" name="Picture Placeholder 6"/>
          <p:cNvSpPr>
            <a:spLocks noGrp="1"/>
          </p:cNvSpPr>
          <p:nvPr>
            <p:ph type="pic" idx="1"/>
          </p:nvPr>
        </p:nvSpPr>
        <p:spPr/>
      </p:sp>
      <p:sp>
        <p:nvSpPr>
          <p:cNvPr id="451586" name="Rectangle 2"/>
          <p:cNvSpPr>
            <a:spLocks noGrp="1" noChangeAspect="1" noChangeArrowheads="1"/>
          </p:cNvSpPr>
          <p:nvPr>
            <p:ph type="body" sz="half" idx="2"/>
          </p:nvPr>
        </p:nvSpPr>
        <p:spPr>
          <a:xfrm>
            <a:off x="326322" y="5367337"/>
            <a:ext cx="7542449" cy="1350963"/>
          </a:xfrm>
          <a:noFill/>
          <a:ln/>
        </p:spPr>
        <p:txBody>
          <a:bodyPr>
            <a:noAutofit/>
          </a:bodyPr>
          <a:lstStyle/>
          <a:p>
            <a:r>
              <a:rPr lang="en-US" sz="1800" dirty="0"/>
              <a:t>Pro-bank men Henry Clay, Daniel Webster, and John Calhoun consult on the grave illness that is causing Mother Bank to cough up her deposits. While Nicholas Biddle, president of the Bank of the United States, ministers to the patient, U.S. president Andrew Jackson looks on with pleasure.</a:t>
            </a:r>
          </a:p>
        </p:txBody>
      </p:sp>
      <p:sp>
        <p:nvSpPr>
          <p:cNvPr id="451588" name="Rectangle 4"/>
          <p:cNvSpPr>
            <a:spLocks noChangeArrowheads="1"/>
          </p:cNvSpPr>
          <p:nvPr/>
        </p:nvSpPr>
        <p:spPr bwMode="auto">
          <a:xfrm>
            <a:off x="2457450" y="647382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Brown Brothers</a:t>
            </a:r>
          </a:p>
        </p:txBody>
      </p:sp>
      <p:pic>
        <p:nvPicPr>
          <p:cNvPr id="451592" name="Picture 8" descr="kennedy_13e_ch13_p269a"/>
          <p:cNvPicPr>
            <a:picLocks noChangeAspect="1" noChangeArrowheads="1"/>
          </p:cNvPicPr>
          <p:nvPr/>
        </p:nvPicPr>
        <p:blipFill>
          <a:blip r:embed="rId3"/>
          <a:srcRect/>
          <a:stretch>
            <a:fillRect/>
          </a:stretch>
        </p:blipFill>
        <p:spPr bwMode="auto">
          <a:xfrm>
            <a:off x="764703" y="241880"/>
            <a:ext cx="7104068" cy="4853347"/>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ln/>
        </p:spPr>
        <p:txBody>
          <a:bodyPr anchor="t">
            <a:spAutoFit/>
          </a:bodyPr>
          <a:lstStyle/>
          <a:p>
            <a:r>
              <a:rPr lang="en-US"/>
              <a:t>Symptoms of a Locked Jaw</a:t>
            </a:r>
          </a:p>
        </p:txBody>
      </p:sp>
      <p:sp>
        <p:nvSpPr>
          <p:cNvPr id="6" name="Content Placeholder 5"/>
          <p:cNvSpPr>
            <a:spLocks noGrp="1"/>
          </p:cNvSpPr>
          <p:nvPr>
            <p:ph idx="1"/>
          </p:nvPr>
        </p:nvSpPr>
        <p:spPr/>
        <p:txBody>
          <a:bodyPr/>
          <a:lstStyle/>
          <a:p>
            <a:endParaRPr lang="en-US"/>
          </a:p>
        </p:txBody>
      </p:sp>
      <p:sp>
        <p:nvSpPr>
          <p:cNvPr id="443395" name="Rectangle 3"/>
          <p:cNvSpPr>
            <a:spLocks noGrp="1" noChangeAspect="1" noChangeArrowheads="1"/>
          </p:cNvSpPr>
          <p:nvPr>
            <p:ph type="body" sz="half" idx="2"/>
          </p:nvPr>
        </p:nvSpPr>
        <p:spPr>
          <a:noFill/>
          <a:ln/>
        </p:spPr>
        <p:txBody>
          <a:bodyPr anchor="t">
            <a:normAutofit/>
          </a:bodyPr>
          <a:lstStyle/>
          <a:p>
            <a:r>
              <a:rPr lang="en-US"/>
              <a:t>An outraged and outmaneuvered Henry Clay vainly tries to “muzzle” Andrew Jackson after Jackson’s stinging message vetoing the bill to recharter the Bank of the United States.</a:t>
            </a:r>
          </a:p>
        </p:txBody>
      </p:sp>
      <p:sp>
        <p:nvSpPr>
          <p:cNvPr id="443396"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Tennessee Historical Society</a:t>
            </a:r>
          </a:p>
        </p:txBody>
      </p:sp>
      <p:pic>
        <p:nvPicPr>
          <p:cNvPr id="443401" name="Picture 9" descr="kennedy_13e_ch13_p270a"/>
          <p:cNvPicPr>
            <a:picLocks noChangeAspect="1" noChangeArrowheads="1"/>
          </p:cNvPicPr>
          <p:nvPr/>
        </p:nvPicPr>
        <p:blipFill>
          <a:blip r:embed="rId2"/>
          <a:srcRect/>
          <a:stretch>
            <a:fillRect/>
          </a:stretch>
        </p:blipFill>
        <p:spPr bwMode="auto">
          <a:xfrm>
            <a:off x="3670639" y="273050"/>
            <a:ext cx="4393268" cy="5037757"/>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1832</a:t>
            </a:r>
            <a:endParaRPr lang="en-US" dirty="0"/>
          </a:p>
        </p:txBody>
      </p:sp>
      <p:sp>
        <p:nvSpPr>
          <p:cNvPr id="3" name="Content Placeholder 2"/>
          <p:cNvSpPr>
            <a:spLocks noGrp="1"/>
          </p:cNvSpPr>
          <p:nvPr>
            <p:ph idx="1"/>
          </p:nvPr>
        </p:nvSpPr>
        <p:spPr/>
        <p:txBody>
          <a:bodyPr/>
          <a:lstStyle/>
          <a:p>
            <a:r>
              <a:rPr lang="en-US" dirty="0" smtClean="0"/>
              <a:t>Jackson vetoes re-charter bill</a:t>
            </a:r>
          </a:p>
          <a:p>
            <a:pPr lvl="1"/>
            <a:r>
              <a:rPr lang="en-US" dirty="0" smtClean="0"/>
              <a:t>Condemned as unconstitutional</a:t>
            </a:r>
          </a:p>
          <a:p>
            <a:pPr lvl="2"/>
            <a:r>
              <a:rPr lang="en-US" dirty="0" smtClean="0"/>
              <a:t>John Marshall had ruled bank was constitutional in </a:t>
            </a:r>
            <a:r>
              <a:rPr lang="en-US" i="1" dirty="0" smtClean="0"/>
              <a:t>McCulloch v. Maryland </a:t>
            </a:r>
            <a:r>
              <a:rPr lang="en-US" dirty="0" smtClean="0"/>
              <a:t>(1819)</a:t>
            </a:r>
          </a:p>
          <a:p>
            <a:pPr lvl="1"/>
            <a:r>
              <a:rPr lang="en-US" dirty="0" smtClean="0"/>
              <a:t>Anti-American</a:t>
            </a:r>
          </a:p>
          <a:p>
            <a:r>
              <a:rPr lang="en-US" dirty="0" smtClean="0"/>
              <a:t>Veto increases power of president </a:t>
            </a:r>
          </a:p>
          <a:p>
            <a:pPr lvl="1"/>
            <a:r>
              <a:rPr lang="en-US" dirty="0" smtClean="0"/>
              <a:t>Supreme Court ignored again</a:t>
            </a:r>
          </a:p>
          <a:p>
            <a:pPr lvl="1"/>
            <a:r>
              <a:rPr lang="en-US" dirty="0" smtClean="0"/>
              <a:t>Politically aligns west against east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1832</a:t>
            </a:r>
            <a:endParaRPr lang="en-US" dirty="0"/>
          </a:p>
        </p:txBody>
      </p:sp>
      <p:sp>
        <p:nvSpPr>
          <p:cNvPr id="3" name="Content Placeholder 2"/>
          <p:cNvSpPr>
            <a:spLocks noGrp="1"/>
          </p:cNvSpPr>
          <p:nvPr>
            <p:ph idx="1"/>
          </p:nvPr>
        </p:nvSpPr>
        <p:spPr>
          <a:xfrm>
            <a:off x="457200" y="1600200"/>
            <a:ext cx="8229600" cy="4858404"/>
          </a:xfrm>
        </p:spPr>
        <p:txBody>
          <a:bodyPr>
            <a:normAutofit/>
          </a:bodyPr>
          <a:lstStyle/>
          <a:p>
            <a:r>
              <a:rPr lang="en-US" dirty="0" smtClean="0"/>
              <a:t>Clay and Jackson were candidates again</a:t>
            </a:r>
          </a:p>
          <a:p>
            <a:r>
              <a:rPr lang="en-US" dirty="0" smtClean="0"/>
              <a:t>Jackson immensely popular</a:t>
            </a:r>
          </a:p>
          <a:p>
            <a:pPr lvl="1"/>
            <a:r>
              <a:rPr lang="en-US" dirty="0" smtClean="0"/>
              <a:t>Attacked by Clay as dueling, gambling, etc.</a:t>
            </a:r>
          </a:p>
          <a:p>
            <a:r>
              <a:rPr lang="en-US" dirty="0" smtClean="0"/>
              <a:t>Anti-Masonic Party</a:t>
            </a:r>
          </a:p>
          <a:p>
            <a:pPr lvl="1"/>
            <a:r>
              <a:rPr lang="en-US" dirty="0" smtClean="0"/>
              <a:t>Opposed Masonic Order</a:t>
            </a:r>
          </a:p>
          <a:p>
            <a:pPr lvl="2"/>
            <a:r>
              <a:rPr lang="en-US" dirty="0" smtClean="0"/>
              <a:t>Against Jackson, a Mason</a:t>
            </a:r>
          </a:p>
          <a:p>
            <a:pPr lvl="1"/>
            <a:r>
              <a:rPr lang="en-US" dirty="0" smtClean="0"/>
              <a:t>Supported by many churches</a:t>
            </a:r>
          </a:p>
          <a:p>
            <a:pPr lvl="1"/>
            <a:r>
              <a:rPr lang="en-US" dirty="0" smtClean="0"/>
              <a:t>Splits opposition to Jackson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2451"/>
            <a:ext cx="8229600" cy="974703"/>
          </a:xfrm>
        </p:spPr>
        <p:txBody>
          <a:bodyPr/>
          <a:lstStyle/>
          <a:p>
            <a:r>
              <a:rPr lang="en-US" dirty="0" smtClean="0"/>
              <a:t>1824 – “Corrupt Bargain”</a:t>
            </a:r>
            <a:endParaRPr lang="en-US" dirty="0"/>
          </a:p>
        </p:txBody>
      </p:sp>
      <p:sp>
        <p:nvSpPr>
          <p:cNvPr id="5" name="Content Placeholder 4"/>
          <p:cNvSpPr>
            <a:spLocks noGrp="1"/>
          </p:cNvSpPr>
          <p:nvPr>
            <p:ph idx="1"/>
          </p:nvPr>
        </p:nvSpPr>
        <p:spPr>
          <a:xfrm>
            <a:off x="457200" y="1240532"/>
            <a:ext cx="8229600" cy="3043327"/>
          </a:xfrm>
        </p:spPr>
        <p:txBody>
          <a:bodyPr>
            <a:normAutofit fontScale="92500" lnSpcReduction="20000"/>
          </a:bodyPr>
          <a:lstStyle/>
          <a:p>
            <a:r>
              <a:rPr lang="en-US" dirty="0" smtClean="0"/>
              <a:t>Universal white male suffrage</a:t>
            </a:r>
          </a:p>
          <a:p>
            <a:r>
              <a:rPr lang="en-US" dirty="0" smtClean="0"/>
              <a:t>James Monroe, completed his 2</a:t>
            </a:r>
            <a:r>
              <a:rPr lang="en-US" baseline="30000" dirty="0" smtClean="0"/>
              <a:t>nd</a:t>
            </a:r>
            <a:r>
              <a:rPr lang="en-US" dirty="0" smtClean="0"/>
              <a:t> term in office</a:t>
            </a:r>
          </a:p>
          <a:p>
            <a:r>
              <a:rPr lang="en-US" dirty="0" smtClean="0"/>
              <a:t>Election of 1824</a:t>
            </a:r>
          </a:p>
          <a:p>
            <a:pPr lvl="1"/>
            <a:r>
              <a:rPr lang="en-US" dirty="0" smtClean="0"/>
              <a:t>Andrew Jackson (Tenn.), Henry Clay (Kentucky), William H. Crawford (Georgia), John Q. Adams (Mass.)</a:t>
            </a:r>
          </a:p>
          <a:p>
            <a:pPr lvl="1"/>
            <a:r>
              <a:rPr lang="en-US" dirty="0" smtClean="0"/>
              <a:t>All running as Republicans</a:t>
            </a:r>
          </a:p>
          <a:p>
            <a:pPr lvl="1"/>
            <a:r>
              <a:rPr lang="en-US" dirty="0" smtClean="0"/>
              <a:t>Regional favorites</a:t>
            </a:r>
          </a:p>
        </p:txBody>
      </p:sp>
      <p:pic>
        <p:nvPicPr>
          <p:cNvPr id="2" name="Picture 1"/>
          <p:cNvPicPr>
            <a:picLocks noChangeAspect="1"/>
          </p:cNvPicPr>
          <p:nvPr/>
        </p:nvPicPr>
        <p:blipFill>
          <a:blip r:embed="rId2"/>
          <a:stretch>
            <a:fillRect/>
          </a:stretch>
        </p:blipFill>
        <p:spPr>
          <a:xfrm>
            <a:off x="457200" y="4283859"/>
            <a:ext cx="1787582" cy="2164376"/>
          </a:xfrm>
          <a:prstGeom prst="rect">
            <a:avLst/>
          </a:prstGeom>
        </p:spPr>
      </p:pic>
      <p:sp>
        <p:nvSpPr>
          <p:cNvPr id="3" name="TextBox 2"/>
          <p:cNvSpPr txBox="1"/>
          <p:nvPr/>
        </p:nvSpPr>
        <p:spPr>
          <a:xfrm>
            <a:off x="457200" y="6448235"/>
            <a:ext cx="8229600" cy="369332"/>
          </a:xfrm>
          <a:prstGeom prst="rect">
            <a:avLst/>
          </a:prstGeom>
          <a:noFill/>
        </p:spPr>
        <p:txBody>
          <a:bodyPr wrap="square" rtlCol="0">
            <a:spAutoFit/>
          </a:bodyPr>
          <a:lstStyle/>
          <a:p>
            <a:r>
              <a:rPr lang="en-US" dirty="0" smtClean="0"/>
              <a:t>Andrew Jackson               Henry Clay                  William H. Crawford         John Q. Adams</a:t>
            </a:r>
            <a:endParaRPr lang="en-US" dirty="0"/>
          </a:p>
        </p:txBody>
      </p:sp>
      <p:pic>
        <p:nvPicPr>
          <p:cNvPr id="6" name="Picture 5"/>
          <p:cNvPicPr>
            <a:picLocks noChangeAspect="1"/>
          </p:cNvPicPr>
          <p:nvPr/>
        </p:nvPicPr>
        <p:blipFill>
          <a:blip r:embed="rId3"/>
          <a:stretch>
            <a:fillRect/>
          </a:stretch>
        </p:blipFill>
        <p:spPr>
          <a:xfrm>
            <a:off x="2557046" y="4283859"/>
            <a:ext cx="1788314" cy="2167016"/>
          </a:xfrm>
          <a:prstGeom prst="rect">
            <a:avLst/>
          </a:prstGeom>
        </p:spPr>
      </p:pic>
      <p:pic>
        <p:nvPicPr>
          <p:cNvPr id="7" name="Picture 6"/>
          <p:cNvPicPr>
            <a:picLocks noChangeAspect="1"/>
          </p:cNvPicPr>
          <p:nvPr/>
        </p:nvPicPr>
        <p:blipFill>
          <a:blip r:embed="rId4"/>
          <a:stretch>
            <a:fillRect/>
          </a:stretch>
        </p:blipFill>
        <p:spPr>
          <a:xfrm>
            <a:off x="4727873" y="4291165"/>
            <a:ext cx="1785961" cy="2157070"/>
          </a:xfrm>
          <a:prstGeom prst="rect">
            <a:avLst/>
          </a:prstGeom>
        </p:spPr>
      </p:pic>
      <p:pic>
        <p:nvPicPr>
          <p:cNvPr id="8" name="Picture 7"/>
          <p:cNvPicPr>
            <a:picLocks noChangeAspect="1"/>
          </p:cNvPicPr>
          <p:nvPr/>
        </p:nvPicPr>
        <p:blipFill>
          <a:blip r:embed="rId5"/>
          <a:stretch>
            <a:fillRect/>
          </a:stretch>
        </p:blipFill>
        <p:spPr>
          <a:xfrm>
            <a:off x="6979013" y="4279617"/>
            <a:ext cx="1707787" cy="216861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1832</a:t>
            </a:r>
            <a:endParaRPr lang="en-US" dirty="0"/>
          </a:p>
        </p:txBody>
      </p:sp>
      <p:sp>
        <p:nvSpPr>
          <p:cNvPr id="3" name="Content Placeholder 2"/>
          <p:cNvSpPr>
            <a:spLocks noGrp="1"/>
          </p:cNvSpPr>
          <p:nvPr>
            <p:ph idx="1"/>
          </p:nvPr>
        </p:nvSpPr>
        <p:spPr>
          <a:xfrm>
            <a:off x="457200" y="1600200"/>
            <a:ext cx="8229600" cy="4858404"/>
          </a:xfrm>
        </p:spPr>
        <p:txBody>
          <a:bodyPr>
            <a:normAutofit/>
          </a:bodyPr>
          <a:lstStyle/>
          <a:p>
            <a:r>
              <a:rPr lang="en-US" dirty="0" smtClean="0"/>
              <a:t>First national conventions held</a:t>
            </a:r>
          </a:p>
          <a:p>
            <a:pPr marL="0" indent="0">
              <a:buNone/>
            </a:pPr>
            <a:endParaRPr lang="en-US" dirty="0" smtClean="0"/>
          </a:p>
          <a:p>
            <a:r>
              <a:rPr lang="en-US" dirty="0" smtClean="0"/>
              <a:t>Clay has more money, and support of the press</a:t>
            </a:r>
          </a:p>
          <a:p>
            <a:pPr marL="0" indent="0">
              <a:buNone/>
            </a:pPr>
            <a:endParaRPr lang="en-US" dirty="0" smtClean="0"/>
          </a:p>
          <a:p>
            <a:r>
              <a:rPr lang="en-US" dirty="0" smtClean="0"/>
              <a:t>Jackson wins easily on backs of popular vote</a:t>
            </a:r>
          </a:p>
          <a:p>
            <a:pPr lvl="1"/>
            <a:r>
              <a:rPr lang="en-US" dirty="0">
                <a:solidFill>
                  <a:srgbClr val="000000"/>
                </a:solidFill>
                <a:latin typeface="Calibri" charset="0"/>
                <a:ea typeface="MS PGothic" charset="0"/>
              </a:rPr>
              <a:t>Popular vote was 687,502 to 530,189.</a:t>
            </a:r>
          </a:p>
          <a:p>
            <a:pPr lvl="1"/>
            <a:r>
              <a:rPr lang="en-US" dirty="0">
                <a:solidFill>
                  <a:srgbClr val="000000"/>
                </a:solidFill>
                <a:latin typeface="Calibri" charset="0"/>
                <a:ea typeface="MS PGothic" charset="0"/>
              </a:rPr>
              <a:t>Electoral count was 219 to 49.</a:t>
            </a:r>
          </a:p>
          <a:p>
            <a:pPr lvl="1"/>
            <a:endParaRPr lang="en-US" dirty="0"/>
          </a:p>
        </p:txBody>
      </p:sp>
    </p:spTree>
    <p:extLst>
      <p:ext uri="{BB962C8B-B14F-4D97-AF65-F5344CB8AC3E}">
        <p14:creationId xmlns:p14="http://schemas.microsoft.com/office/powerpoint/2010/main" val="2499294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Death of the BUS</a:t>
            </a:r>
            <a:endParaRPr lang="en-US" dirty="0"/>
          </a:p>
        </p:txBody>
      </p:sp>
      <p:sp>
        <p:nvSpPr>
          <p:cNvPr id="3" name="Content Placeholder 2"/>
          <p:cNvSpPr>
            <a:spLocks noGrp="1"/>
          </p:cNvSpPr>
          <p:nvPr>
            <p:ph idx="1"/>
          </p:nvPr>
        </p:nvSpPr>
        <p:spPr/>
        <p:txBody>
          <a:bodyPr/>
          <a:lstStyle/>
          <a:p>
            <a:r>
              <a:rPr lang="en-US" dirty="0" smtClean="0"/>
              <a:t>Jackson withdraws federal funds from BUS</a:t>
            </a:r>
          </a:p>
          <a:p>
            <a:pPr lvl="1"/>
            <a:r>
              <a:rPr lang="en-US" dirty="0" smtClean="0"/>
              <a:t>With no money, bank can’t operate</a:t>
            </a:r>
          </a:p>
          <a:p>
            <a:pPr lvl="1"/>
            <a:r>
              <a:rPr lang="en-US" dirty="0" smtClean="0"/>
              <a:t>Biddle calls for unnecessary loans</a:t>
            </a:r>
          </a:p>
          <a:p>
            <a:pPr lvl="2"/>
            <a:r>
              <a:rPr lang="en-US" dirty="0" smtClean="0"/>
              <a:t>Creates mini economic panic</a:t>
            </a:r>
          </a:p>
          <a:p>
            <a:r>
              <a:rPr lang="en-US" dirty="0" smtClean="0"/>
              <a:t>1836 – BUS out of funds</a:t>
            </a:r>
          </a:p>
          <a:p>
            <a:pPr lvl="1"/>
            <a:r>
              <a:rPr lang="en-US" dirty="0" smtClean="0"/>
              <a:t>Only source of sure credit in US now gone</a:t>
            </a:r>
          </a:p>
          <a:p>
            <a:pPr lvl="1"/>
            <a:r>
              <a:rPr lang="en-US" dirty="0" smtClean="0"/>
              <a:t>West falls into recession as wildcat banks fail</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of the Whigs</a:t>
            </a:r>
            <a:endParaRPr lang="en-US" dirty="0"/>
          </a:p>
        </p:txBody>
      </p:sp>
      <p:sp>
        <p:nvSpPr>
          <p:cNvPr id="3" name="Content Placeholder 2"/>
          <p:cNvSpPr>
            <a:spLocks noGrp="1"/>
          </p:cNvSpPr>
          <p:nvPr>
            <p:ph idx="1"/>
          </p:nvPr>
        </p:nvSpPr>
        <p:spPr/>
        <p:txBody>
          <a:bodyPr/>
          <a:lstStyle/>
          <a:p>
            <a:r>
              <a:rPr lang="en-US" dirty="0" smtClean="0"/>
              <a:t>Modern two-party system begins to emerge </a:t>
            </a:r>
          </a:p>
          <a:p>
            <a:r>
              <a:rPr lang="en-US" dirty="0" smtClean="0"/>
              <a:t>Opponents of Jackson</a:t>
            </a:r>
          </a:p>
          <a:p>
            <a:pPr lvl="1"/>
            <a:r>
              <a:rPr lang="en-US" dirty="0" smtClean="0"/>
              <a:t>Despise iron-fisted nature</a:t>
            </a:r>
          </a:p>
          <a:p>
            <a:pPr lvl="1"/>
            <a:r>
              <a:rPr lang="en-US" dirty="0" smtClean="0"/>
              <a:t>“King Andrew”</a:t>
            </a:r>
          </a:p>
          <a:p>
            <a:r>
              <a:rPr lang="en-US" dirty="0" smtClean="0"/>
              <a:t>Whigs</a:t>
            </a:r>
          </a:p>
          <a:p>
            <a:pPr lvl="1"/>
            <a:r>
              <a:rPr lang="en-US" dirty="0" smtClean="0"/>
              <a:t>Disliked Jackson</a:t>
            </a:r>
          </a:p>
          <a:p>
            <a:pPr lvl="1"/>
            <a:r>
              <a:rPr lang="en-US" dirty="0" smtClean="0"/>
              <a:t>Supported American System and internal improvement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1836</a:t>
            </a:r>
            <a:endParaRPr lang="en-US" dirty="0"/>
          </a:p>
        </p:txBody>
      </p:sp>
      <p:sp>
        <p:nvSpPr>
          <p:cNvPr id="3" name="Content Placeholder 2"/>
          <p:cNvSpPr>
            <a:spLocks noGrp="1"/>
          </p:cNvSpPr>
          <p:nvPr>
            <p:ph idx="1"/>
          </p:nvPr>
        </p:nvSpPr>
        <p:spPr/>
        <p:txBody>
          <a:bodyPr/>
          <a:lstStyle/>
          <a:p>
            <a:r>
              <a:rPr lang="en-US" dirty="0" smtClean="0"/>
              <a:t>Jackson too old to run</a:t>
            </a:r>
          </a:p>
          <a:p>
            <a:pPr lvl="1"/>
            <a:r>
              <a:rPr lang="en-US" dirty="0" smtClean="0"/>
              <a:t>Martin van Buren picked as successor </a:t>
            </a:r>
          </a:p>
          <a:p>
            <a:r>
              <a:rPr lang="en-US" dirty="0" smtClean="0"/>
              <a:t>Whigs disorganized</a:t>
            </a:r>
          </a:p>
          <a:p>
            <a:pPr lvl="1"/>
            <a:r>
              <a:rPr lang="en-US" dirty="0" smtClean="0"/>
              <a:t>Offer popular candidate from every section of country</a:t>
            </a:r>
          </a:p>
          <a:p>
            <a:pPr lvl="2"/>
            <a:r>
              <a:rPr lang="en-US" dirty="0" smtClean="0"/>
              <a:t>Hoping to force election into House</a:t>
            </a:r>
          </a:p>
          <a:p>
            <a:pPr lvl="2"/>
            <a:r>
              <a:rPr lang="en-US" dirty="0" smtClean="0"/>
              <a:t>Plan fails</a:t>
            </a:r>
          </a:p>
          <a:p>
            <a:pPr lvl="2"/>
            <a:r>
              <a:rPr lang="en-US" dirty="0" smtClean="0"/>
              <a:t>Van Buren wins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 for Van Buren</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President born in America</a:t>
            </a:r>
          </a:p>
          <a:p>
            <a:pPr lvl="1"/>
            <a:r>
              <a:rPr lang="en-US" dirty="0" smtClean="0"/>
              <a:t>Support from only some Democrats</a:t>
            </a:r>
          </a:p>
          <a:p>
            <a:pPr lvl="1"/>
            <a:r>
              <a:rPr lang="en-US" dirty="0" smtClean="0"/>
              <a:t>No widespread popularity</a:t>
            </a:r>
          </a:p>
          <a:p>
            <a:r>
              <a:rPr lang="en-US" dirty="0" smtClean="0"/>
              <a:t>Inherits depression caused by death of BUS</a:t>
            </a:r>
          </a:p>
          <a:p>
            <a:r>
              <a:rPr lang="en-US" dirty="0" smtClean="0"/>
              <a:t>Rebellion in Canada in 1837</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 of 1837</a:t>
            </a:r>
            <a:endParaRPr lang="en-US" dirty="0"/>
          </a:p>
        </p:txBody>
      </p:sp>
      <p:sp>
        <p:nvSpPr>
          <p:cNvPr id="3" name="Content Placeholder 2"/>
          <p:cNvSpPr>
            <a:spLocks noGrp="1"/>
          </p:cNvSpPr>
          <p:nvPr>
            <p:ph idx="1"/>
          </p:nvPr>
        </p:nvSpPr>
        <p:spPr/>
        <p:txBody>
          <a:bodyPr/>
          <a:lstStyle/>
          <a:p>
            <a:r>
              <a:rPr lang="en-US" dirty="0" smtClean="0"/>
              <a:t>“Wildcat banks” issue too many loans</a:t>
            </a:r>
          </a:p>
          <a:p>
            <a:r>
              <a:rPr lang="en-US" dirty="0" smtClean="0"/>
              <a:t>Land </a:t>
            </a:r>
            <a:r>
              <a:rPr lang="en-US" dirty="0" err="1" smtClean="0"/>
              <a:t>overspeculation</a:t>
            </a:r>
            <a:endParaRPr lang="en-US" dirty="0" smtClean="0"/>
          </a:p>
          <a:p>
            <a:r>
              <a:rPr lang="en-US" dirty="0" smtClean="0"/>
              <a:t>Specie Circular</a:t>
            </a:r>
          </a:p>
          <a:p>
            <a:pPr lvl="1"/>
            <a:r>
              <a:rPr lang="en-US" dirty="0" smtClean="0"/>
              <a:t>Debts can only be paid in specie (gold and silver)</a:t>
            </a:r>
          </a:p>
          <a:p>
            <a:r>
              <a:rPr lang="en-US" dirty="0" smtClean="0"/>
              <a:t>Wheat crops fail due to Hessian fly</a:t>
            </a:r>
          </a:p>
          <a:p>
            <a:r>
              <a:rPr lang="en-US" dirty="0" smtClean="0"/>
              <a:t>British bank failures in 1836</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Hundreds of banks fail</a:t>
            </a:r>
          </a:p>
          <a:p>
            <a:pPr lvl="1"/>
            <a:r>
              <a:rPr lang="en-US" dirty="0" smtClean="0"/>
              <a:t>Including Jackson’s pet banks</a:t>
            </a:r>
          </a:p>
          <a:p>
            <a:r>
              <a:rPr lang="en-US" dirty="0" smtClean="0"/>
              <a:t>Whigs propose expansion of bank credit, higher tariffs, and subsidies for improvements</a:t>
            </a:r>
          </a:p>
          <a:p>
            <a:r>
              <a:rPr lang="en-US" dirty="0" smtClean="0"/>
              <a:t>Van Buren proposes “Divorce Bill”</a:t>
            </a:r>
          </a:p>
          <a:p>
            <a:pPr lvl="1"/>
            <a:r>
              <a:rPr lang="en-US" dirty="0" smtClean="0"/>
              <a:t>Separates bank from government (independent treasury)</a:t>
            </a:r>
          </a:p>
          <a:p>
            <a:pPr lvl="1"/>
            <a:r>
              <a:rPr lang="en-US" dirty="0" smtClean="0"/>
              <a:t>Money stored in vaults in large cities</a:t>
            </a:r>
          </a:p>
          <a:p>
            <a:pPr lvl="2"/>
            <a:r>
              <a:rPr lang="en-US" dirty="0" smtClean="0"/>
              <a:t>Safe but unavailable</a:t>
            </a:r>
          </a:p>
          <a:p>
            <a:pPr lvl="1"/>
            <a:r>
              <a:rPr lang="en-US" dirty="0" smtClean="0"/>
              <a:t>Passed in 1840</a:t>
            </a:r>
          </a:p>
          <a:p>
            <a:pPr lvl="1"/>
            <a:r>
              <a:rPr lang="en-US" dirty="0" smtClean="0"/>
              <a:t>Repealed by Whigs 1841</a:t>
            </a:r>
          </a:p>
          <a:p>
            <a:pPr lvl="1"/>
            <a:r>
              <a:rPr lang="en-US" dirty="0" smtClean="0"/>
              <a:t>Reenacted in 1846 under Polk</a:t>
            </a:r>
          </a:p>
          <a:p>
            <a:pPr lvl="1"/>
            <a:r>
              <a:rPr lang="en-US" dirty="0" smtClean="0"/>
              <a:t>Eventually leads to creation of Federal Reserve System</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75788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a:t>
            </a:r>
            <a:endParaRPr lang="en-US" dirty="0"/>
          </a:p>
        </p:txBody>
      </p:sp>
      <p:sp>
        <p:nvSpPr>
          <p:cNvPr id="3" name="Content Placeholder 2"/>
          <p:cNvSpPr>
            <a:spLocks noGrp="1"/>
          </p:cNvSpPr>
          <p:nvPr>
            <p:ph idx="1"/>
          </p:nvPr>
        </p:nvSpPr>
        <p:spPr/>
        <p:txBody>
          <a:bodyPr/>
          <a:lstStyle/>
          <a:p>
            <a:r>
              <a:rPr lang="en-US" dirty="0" smtClean="0"/>
              <a:t>Grab an American Pageant textbook from the bookshelf.</a:t>
            </a:r>
          </a:p>
          <a:p>
            <a:r>
              <a:rPr lang="en-US" dirty="0" smtClean="0"/>
              <a:t>Take out your notebook.</a:t>
            </a:r>
          </a:p>
          <a:p>
            <a:endParaRPr lang="en-US" dirty="0"/>
          </a:p>
          <a:p>
            <a:r>
              <a:rPr lang="en-US" dirty="0" smtClean="0"/>
              <a:t>What do you know about Texas’ fight for independence from Mexico and it’s eventual annexation into the United States?</a:t>
            </a:r>
            <a:endParaRPr lang="en-US" dirty="0"/>
          </a:p>
        </p:txBody>
      </p:sp>
    </p:spTree>
    <p:extLst>
      <p:ext uri="{BB962C8B-B14F-4D97-AF65-F5344CB8AC3E}">
        <p14:creationId xmlns:p14="http://schemas.microsoft.com/office/powerpoint/2010/main" val="7148330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Texas</a:t>
            </a:r>
            <a:endParaRPr lang="en-US" dirty="0"/>
          </a:p>
        </p:txBody>
      </p:sp>
      <p:sp>
        <p:nvSpPr>
          <p:cNvPr id="3" name="Content Placeholder 2"/>
          <p:cNvSpPr>
            <a:spLocks noGrp="1"/>
          </p:cNvSpPr>
          <p:nvPr>
            <p:ph idx="1"/>
          </p:nvPr>
        </p:nvSpPr>
        <p:spPr/>
        <p:txBody>
          <a:bodyPr/>
          <a:lstStyle/>
          <a:p>
            <a:r>
              <a:rPr lang="en-US" dirty="0" smtClean="0"/>
              <a:t>1823 – Stephen Austin makes agreement with Mexico to bring 300 families to Texas</a:t>
            </a:r>
          </a:p>
          <a:p>
            <a:pPr lvl="1"/>
            <a:r>
              <a:rPr lang="en-US" dirty="0" smtClean="0"/>
              <a:t>Must become citizens</a:t>
            </a:r>
          </a:p>
          <a:p>
            <a:pPr lvl="1"/>
            <a:r>
              <a:rPr lang="en-US" dirty="0" smtClean="0"/>
              <a:t>Must become Catholic</a:t>
            </a:r>
          </a:p>
          <a:p>
            <a:pPr lvl="1"/>
            <a:r>
              <a:rPr lang="en-US" dirty="0" smtClean="0"/>
              <a:t>No slavery</a:t>
            </a:r>
          </a:p>
          <a:p>
            <a:pPr lvl="1"/>
            <a:r>
              <a:rPr lang="en-US" dirty="0" smtClean="0"/>
              <a:t>Stipulations mostly ignored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1824</a:t>
            </a:r>
            <a:endParaRPr lang="en-US" dirty="0"/>
          </a:p>
        </p:txBody>
      </p:sp>
      <p:pic>
        <p:nvPicPr>
          <p:cNvPr id="4" name="Content Placeholder 3"/>
          <p:cNvPicPr>
            <a:picLocks noGrp="1" noChangeAspect="1"/>
          </p:cNvPicPr>
          <p:nvPr>
            <p:ph idx="1"/>
          </p:nvPr>
        </p:nvPicPr>
        <p:blipFill>
          <a:blip r:embed="rId2"/>
          <a:srcRect t="6362" b="6362"/>
          <a:stretch>
            <a:fillRect/>
          </a:stretch>
        </p:blipFill>
        <p:spPr>
          <a:xfrm>
            <a:off x="290709" y="1217713"/>
            <a:ext cx="8562579" cy="4709089"/>
          </a:xfrm>
        </p:spPr>
      </p:pic>
      <p:sp>
        <p:nvSpPr>
          <p:cNvPr id="5" name="Rectangle 4"/>
          <p:cNvSpPr/>
          <p:nvPr/>
        </p:nvSpPr>
        <p:spPr>
          <a:xfrm>
            <a:off x="2457347" y="6120640"/>
            <a:ext cx="4229305" cy="369332"/>
          </a:xfrm>
          <a:prstGeom prst="rect">
            <a:avLst/>
          </a:prstGeom>
        </p:spPr>
        <p:txBody>
          <a:bodyPr wrap="none">
            <a:spAutoFit/>
          </a:bodyPr>
          <a:lstStyle/>
          <a:p>
            <a:r>
              <a:rPr lang="en-US" dirty="0"/>
              <a:t>http://www.270towin.com/1824_Election/</a:t>
            </a:r>
          </a:p>
        </p:txBody>
      </p:sp>
      <p:pic>
        <p:nvPicPr>
          <p:cNvPr id="6" name="Picture 5" descr="Election182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09" y="4517102"/>
            <a:ext cx="2400300" cy="1409700"/>
          </a:xfrm>
          <a:prstGeom prst="rect">
            <a:avLst/>
          </a:prstGeom>
        </p:spPr>
      </p:pic>
    </p:spTree>
    <p:extLst>
      <p:ext uri="{BB962C8B-B14F-4D97-AF65-F5344CB8AC3E}">
        <p14:creationId xmlns:p14="http://schemas.microsoft.com/office/powerpoint/2010/main" val="472444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Precursors to Rebellion</a:t>
            </a:r>
            <a:endParaRPr lang="en-US" dirty="0"/>
          </a:p>
        </p:txBody>
      </p:sp>
      <p:sp>
        <p:nvSpPr>
          <p:cNvPr id="3" name="Content Placeholder 2"/>
          <p:cNvSpPr>
            <a:spLocks noGrp="1"/>
          </p:cNvSpPr>
          <p:nvPr>
            <p:ph idx="1"/>
          </p:nvPr>
        </p:nvSpPr>
        <p:spPr/>
        <p:txBody>
          <a:bodyPr>
            <a:normAutofit lnSpcReduction="10000"/>
          </a:bodyPr>
          <a:lstStyle/>
          <a:p>
            <a:r>
              <a:rPr lang="en-US" dirty="0" smtClean="0"/>
              <a:t>Texans led by Sam Houston</a:t>
            </a:r>
          </a:p>
          <a:p>
            <a:r>
              <a:rPr lang="en-US" dirty="0" smtClean="0"/>
              <a:t>1830 – Mexico frees slaves, bans slavery in Texas</a:t>
            </a:r>
          </a:p>
          <a:p>
            <a:pPr lvl="1"/>
            <a:r>
              <a:rPr lang="en-US" dirty="0" smtClean="0"/>
              <a:t>Angers Texans</a:t>
            </a:r>
          </a:p>
          <a:p>
            <a:r>
              <a:rPr lang="en-US" dirty="0" smtClean="0"/>
              <a:t>1833 – Stephen Austin goes to Mexico City</a:t>
            </a:r>
          </a:p>
          <a:p>
            <a:pPr lvl="1"/>
            <a:r>
              <a:rPr lang="en-US" dirty="0" smtClean="0"/>
              <a:t>Jailed for 8 months</a:t>
            </a:r>
          </a:p>
          <a:p>
            <a:r>
              <a:rPr lang="en-US" dirty="0" smtClean="0"/>
              <a:t>1835 – Santa Anna raises army to suppress Texas</a:t>
            </a:r>
          </a:p>
          <a:p>
            <a:r>
              <a:rPr lang="en-US" dirty="0" smtClean="0"/>
              <a:t>1836 – Texas declares independence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Lone Star Rebellion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Mexicans slaughter Texans at Alamo and Goliad</a:t>
            </a:r>
          </a:p>
          <a:p>
            <a:pPr lvl="1"/>
            <a:r>
              <a:rPr lang="en-US" dirty="0" smtClean="0"/>
              <a:t>Increases popular support for rebellion in Texas</a:t>
            </a:r>
          </a:p>
          <a:p>
            <a:r>
              <a:rPr lang="en-US" dirty="0" smtClean="0"/>
              <a:t>Sam Houston marches army east for 37 days</a:t>
            </a:r>
          </a:p>
          <a:p>
            <a:pPr lvl="1"/>
            <a:r>
              <a:rPr lang="en-US" dirty="0" smtClean="0"/>
              <a:t>Hoping to lengthen Santa Anna’s supply lines</a:t>
            </a:r>
          </a:p>
          <a:p>
            <a:pPr lvl="1"/>
            <a:r>
              <a:rPr lang="en-US" dirty="0" smtClean="0"/>
              <a:t>Attacks Mexicans during siesta hour</a:t>
            </a:r>
          </a:p>
          <a:p>
            <a:pPr lvl="2"/>
            <a:r>
              <a:rPr lang="en-US" dirty="0" smtClean="0"/>
              <a:t>Santa Anna captured, forced to sign treaty</a:t>
            </a:r>
          </a:p>
          <a:p>
            <a:r>
              <a:rPr lang="en-US" dirty="0" smtClean="0"/>
              <a:t>Texas Independence – 1836</a:t>
            </a:r>
          </a:p>
          <a:p>
            <a:pPr lvl="1"/>
            <a:r>
              <a:rPr lang="en-US" dirty="0" smtClean="0"/>
              <a:t>Republic of Texas created</a:t>
            </a:r>
          </a:p>
          <a:p>
            <a:pPr lvl="1"/>
            <a:r>
              <a:rPr lang="en-US" dirty="0" smtClean="0"/>
              <a:t>Santa Anna repudiates treaty</a:t>
            </a:r>
          </a:p>
          <a:p>
            <a:pPr lvl="2"/>
            <a:r>
              <a:rPr lang="en-US" dirty="0" smtClean="0"/>
              <a:t>Extorted under duress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3" name="Rectangle 3"/>
          <p:cNvSpPr>
            <a:spLocks noGrp="1" noChangeArrowheads="1"/>
          </p:cNvSpPr>
          <p:nvPr>
            <p:ph type="title"/>
          </p:nvPr>
        </p:nvSpPr>
        <p:spPr>
          <a:noFill/>
        </p:spPr>
        <p:txBody>
          <a:bodyPr>
            <a:spAutoFit/>
          </a:bodyPr>
          <a:lstStyle/>
          <a:p>
            <a:r>
              <a:rPr lang="en-US"/>
              <a:t>The Texas Revolution, 1836</a:t>
            </a:r>
          </a:p>
        </p:txBody>
      </p:sp>
      <p:sp>
        <p:nvSpPr>
          <p:cNvPr id="6" name="Picture Placeholder 5"/>
          <p:cNvSpPr>
            <a:spLocks noGrp="1"/>
          </p:cNvSpPr>
          <p:nvPr>
            <p:ph type="pic" idx="1"/>
          </p:nvPr>
        </p:nvSpPr>
        <p:spPr/>
      </p:sp>
      <p:sp>
        <p:nvSpPr>
          <p:cNvPr id="460802" name="Rectangle 2"/>
          <p:cNvSpPr>
            <a:spLocks noGrp="1" noChangeAspect="1" noChangeArrowheads="1"/>
          </p:cNvSpPr>
          <p:nvPr>
            <p:ph type="body" sz="half" idx="2"/>
          </p:nvPr>
        </p:nvSpPr>
        <p:spPr>
          <a:noFill/>
          <a:ln/>
        </p:spPr>
        <p:txBody>
          <a:bodyPr>
            <a:normAutofit fontScale="85000" lnSpcReduction="10000"/>
          </a:bodyPr>
          <a:lstStyle/>
          <a:p>
            <a:r>
              <a:rPr lang="en-US"/>
              <a:t>General Houston’s strategy was to retreat and use defense in depth. His line of supply from the United States was shortened as Santa Anna’s lengthened. The Mexicans were forced to bring up supplies by land because the Texas navy controlled the sea. This force consisted of only four small ships, but it was big enough to do the job.</a:t>
            </a:r>
          </a:p>
        </p:txBody>
      </p:sp>
      <p:sp>
        <p:nvSpPr>
          <p:cNvPr id="460804" name="Rectangle 4"/>
          <p:cNvSpPr>
            <a:spLocks noChangeArrowheads="1"/>
          </p:cNvSpPr>
          <p:nvPr/>
        </p:nvSpPr>
        <p:spPr bwMode="auto">
          <a:xfrm>
            <a:off x="2457450" y="647382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60807" name="Picture 7" descr="kennedy_13e_ch13_p276b"/>
          <p:cNvPicPr>
            <a:picLocks noChangeAspect="1" noChangeArrowheads="1"/>
          </p:cNvPicPr>
          <p:nvPr/>
        </p:nvPicPr>
        <p:blipFill>
          <a:blip r:embed="rId3"/>
          <a:srcRect/>
          <a:stretch>
            <a:fillRect/>
          </a:stretch>
        </p:blipFill>
        <p:spPr bwMode="auto">
          <a:xfrm>
            <a:off x="2152650" y="417513"/>
            <a:ext cx="4781550" cy="41465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Ramifications</a:t>
            </a:r>
            <a:endParaRPr lang="en-US" dirty="0"/>
          </a:p>
        </p:txBody>
      </p:sp>
      <p:sp>
        <p:nvSpPr>
          <p:cNvPr id="3" name="Content Placeholder 2"/>
          <p:cNvSpPr>
            <a:spLocks noGrp="1"/>
          </p:cNvSpPr>
          <p:nvPr>
            <p:ph idx="1"/>
          </p:nvPr>
        </p:nvSpPr>
        <p:spPr/>
        <p:txBody>
          <a:bodyPr/>
          <a:lstStyle/>
          <a:p>
            <a:r>
              <a:rPr lang="en-US" dirty="0" smtClean="0"/>
              <a:t>Texas supported by U.S.</a:t>
            </a:r>
          </a:p>
          <a:p>
            <a:pPr lvl="1"/>
            <a:r>
              <a:rPr lang="en-US" dirty="0" smtClean="0"/>
              <a:t>Independence recognized by Jackson on last day in office</a:t>
            </a:r>
          </a:p>
          <a:p>
            <a:r>
              <a:rPr lang="en-US" dirty="0" smtClean="0"/>
              <a:t>Texans want annexation by U.S.</a:t>
            </a:r>
          </a:p>
          <a:p>
            <a:pPr lvl="1"/>
            <a:r>
              <a:rPr lang="en-US" dirty="0" smtClean="0"/>
              <a:t>Slavery issue prevents this</a:t>
            </a:r>
          </a:p>
          <a:p>
            <a:r>
              <a:rPr lang="en-US" dirty="0" smtClean="0"/>
              <a:t>Predicament</a:t>
            </a:r>
          </a:p>
          <a:p>
            <a:pPr lvl="1"/>
            <a:r>
              <a:rPr lang="en-US" dirty="0" smtClean="0"/>
              <a:t>Texas expects attack by Santa Anna</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1840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Whigs nominate William Henry Harrison and John Tyler</a:t>
            </a:r>
          </a:p>
          <a:p>
            <a:pPr lvl="1"/>
            <a:r>
              <a:rPr lang="en-US" dirty="0" smtClean="0"/>
              <a:t>Slogan “Tippecanoe and Tyler too”</a:t>
            </a:r>
          </a:p>
          <a:p>
            <a:pPr lvl="1"/>
            <a:r>
              <a:rPr lang="en-US" dirty="0" smtClean="0"/>
              <a:t>Attacked by democrats as poor old farmer from log cabin with hard cider</a:t>
            </a:r>
          </a:p>
          <a:p>
            <a:pPr lvl="2"/>
            <a:r>
              <a:rPr lang="en-US" dirty="0" smtClean="0"/>
              <a:t>Appeals to westerners</a:t>
            </a:r>
          </a:p>
          <a:p>
            <a:pPr lvl="2"/>
            <a:r>
              <a:rPr lang="en-US" dirty="0" smtClean="0"/>
              <a:t>Plays into hands of Whigs</a:t>
            </a:r>
          </a:p>
          <a:p>
            <a:r>
              <a:rPr lang="en-US" dirty="0" smtClean="0"/>
              <a:t>Van Buren loses – protest against economic hard times</a:t>
            </a:r>
          </a:p>
          <a:p>
            <a:r>
              <a:rPr lang="en-US" dirty="0" smtClean="0"/>
              <a:t>Harrison in office for 30 days</a:t>
            </a:r>
          </a:p>
          <a:p>
            <a:pPr lvl="1"/>
            <a:r>
              <a:rPr lang="en-US" dirty="0" smtClean="0"/>
              <a:t>Dies of pneumonia</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ln/>
        </p:spPr>
        <p:txBody>
          <a:bodyPr anchor="t">
            <a:spAutoFit/>
          </a:bodyPr>
          <a:lstStyle/>
          <a:p>
            <a:r>
              <a:rPr lang="en-US"/>
              <a:t>Campaign Flag for William Henry Harrison, 1840</a:t>
            </a:r>
          </a:p>
        </p:txBody>
      </p:sp>
      <p:sp>
        <p:nvSpPr>
          <p:cNvPr id="6" name="Content Placeholder 5"/>
          <p:cNvSpPr>
            <a:spLocks noGrp="1"/>
          </p:cNvSpPr>
          <p:nvPr>
            <p:ph idx="1"/>
          </p:nvPr>
        </p:nvSpPr>
        <p:spPr/>
        <p:txBody>
          <a:bodyPr/>
          <a:lstStyle/>
          <a:p>
            <a:endParaRPr lang="en-US"/>
          </a:p>
        </p:txBody>
      </p:sp>
      <p:sp>
        <p:nvSpPr>
          <p:cNvPr id="470019" name="Rectangle 3"/>
          <p:cNvSpPr>
            <a:spLocks noGrp="1" noChangeAspect="1" noChangeArrowheads="1"/>
          </p:cNvSpPr>
          <p:nvPr>
            <p:ph type="body" sz="half" idx="2"/>
          </p:nvPr>
        </p:nvSpPr>
        <p:spPr>
          <a:noFill/>
          <a:ln/>
        </p:spPr>
        <p:txBody>
          <a:bodyPr anchor="t">
            <a:normAutofit/>
          </a:bodyPr>
          <a:lstStyle/>
          <a:p>
            <a:r>
              <a:rPr lang="en-US"/>
              <a:t>As the two-party system came into its own by 1840, presidential elections became more public contests. Lively political campaigns used banners, posters, and flags to whip up voters’ support. Although General Harrison was hardly a simple log cabin-living Ohioan, the Whigs disseminated this logo to persuade the voters that the Virginia-born gentleman was really a homespun Western farmer.</a:t>
            </a:r>
          </a:p>
        </p:txBody>
      </p:sp>
      <p:sp>
        <p:nvSpPr>
          <p:cNvPr id="470020"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Collection of The New-York Historical Society</a:t>
            </a:r>
          </a:p>
        </p:txBody>
      </p:sp>
      <p:pic>
        <p:nvPicPr>
          <p:cNvPr id="470022" name="Picture 6" descr="kennedy_13e_ch13_p280a"/>
          <p:cNvPicPr>
            <a:picLocks noChangeAspect="1" noChangeArrowheads="1"/>
          </p:cNvPicPr>
          <p:nvPr/>
        </p:nvPicPr>
        <p:blipFill>
          <a:blip r:embed="rId2"/>
          <a:srcRect/>
          <a:stretch>
            <a:fillRect/>
          </a:stretch>
        </p:blipFill>
        <p:spPr bwMode="auto">
          <a:xfrm>
            <a:off x="3861490" y="377825"/>
            <a:ext cx="3876675" cy="4486275"/>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 change in politics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Politicians have to appease and appeal to masses</a:t>
            </a:r>
          </a:p>
          <a:p>
            <a:pPr lvl="1"/>
            <a:r>
              <a:rPr lang="en-US" dirty="0" smtClean="0"/>
              <a:t>Men with humble origins more likely to be elected</a:t>
            </a:r>
          </a:p>
          <a:p>
            <a:r>
              <a:rPr lang="en-US" dirty="0" smtClean="0"/>
              <a:t>Western military heroes become popular politicians</a:t>
            </a:r>
          </a:p>
          <a:p>
            <a:pPr lvl="1"/>
            <a:r>
              <a:rPr lang="en-US" dirty="0" smtClean="0"/>
              <a:t>Andrew Jackson, Davy Crocket, William Henry Harrison</a:t>
            </a:r>
          </a:p>
          <a:p>
            <a:r>
              <a:rPr lang="en-US" dirty="0" err="1" smtClean="0"/>
              <a:t>Jacksonian</a:t>
            </a:r>
            <a:r>
              <a:rPr lang="en-US" dirty="0" smtClean="0"/>
              <a:t> Democrats argue governing to be done by people</a:t>
            </a:r>
          </a:p>
          <a:p>
            <a:r>
              <a:rPr lang="en-US" dirty="0" smtClean="0"/>
              <a:t>Attacked as “coonskin congressmen” and “bipeds of the forest”</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Two-</a:t>
            </a:r>
            <a:r>
              <a:rPr lang="en-US" smtClean="0"/>
              <a:t>Party System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Democrats</a:t>
            </a:r>
          </a:p>
          <a:p>
            <a:pPr lvl="1"/>
            <a:r>
              <a:rPr lang="en-US" dirty="0" smtClean="0"/>
              <a:t>Liberty of the individual</a:t>
            </a:r>
          </a:p>
          <a:p>
            <a:pPr lvl="1"/>
            <a:r>
              <a:rPr lang="en-US" dirty="0" smtClean="0"/>
              <a:t>States’ rights</a:t>
            </a:r>
          </a:p>
          <a:p>
            <a:pPr lvl="1"/>
            <a:r>
              <a:rPr lang="en-US" dirty="0" smtClean="0"/>
              <a:t>Federal restraint in social and economic affairs</a:t>
            </a:r>
          </a:p>
          <a:p>
            <a:pPr lvl="1"/>
            <a:r>
              <a:rPr lang="en-US" dirty="0" smtClean="0"/>
              <a:t>Poorer people, humble origins</a:t>
            </a:r>
          </a:p>
          <a:p>
            <a:pPr lvl="1"/>
            <a:r>
              <a:rPr lang="en-US" dirty="0" smtClean="0"/>
              <a:t>Mostly Southern, western</a:t>
            </a:r>
          </a:p>
          <a:p>
            <a:r>
              <a:rPr lang="en-US" dirty="0" smtClean="0"/>
              <a:t>Whigs</a:t>
            </a:r>
          </a:p>
          <a:p>
            <a:pPr lvl="1"/>
            <a:r>
              <a:rPr lang="en-US" dirty="0" smtClean="0"/>
              <a:t>Harmony of society and value of community</a:t>
            </a:r>
          </a:p>
          <a:p>
            <a:pPr lvl="1"/>
            <a:r>
              <a:rPr lang="en-US" dirty="0" smtClean="0"/>
              <a:t>No appeals to self-interest fostering conflict</a:t>
            </a:r>
          </a:p>
          <a:p>
            <a:pPr lvl="1"/>
            <a:r>
              <a:rPr lang="en-US" dirty="0" smtClean="0"/>
              <a:t>Renew national bank, tariffs, internal improvements, public schools, moral reform</a:t>
            </a:r>
          </a:p>
          <a:p>
            <a:pPr lvl="1"/>
            <a:r>
              <a:rPr lang="en-US" dirty="0" smtClean="0"/>
              <a:t>Aristocratic and wealthy</a:t>
            </a:r>
          </a:p>
          <a:p>
            <a:pPr lvl="1"/>
            <a:r>
              <a:rPr lang="en-US" dirty="0" smtClean="0"/>
              <a:t>Mostly Eastern</a:t>
            </a:r>
          </a:p>
          <a:p>
            <a:r>
              <a:rPr lang="en-US" dirty="0" smtClean="0"/>
              <a:t>Both parties claim to represent “the people”</a:t>
            </a:r>
          </a:p>
          <a:p>
            <a:pPr lvl="1"/>
            <a:r>
              <a:rPr lang="en-US" dirty="0" smtClean="0"/>
              <a:t>Membership in both parties widely varied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1824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4159334"/>
              </p:ext>
            </p:extLst>
          </p:nvPr>
        </p:nvGraphicFramePr>
        <p:xfrm>
          <a:off x="457200" y="1600200"/>
          <a:ext cx="8229600" cy="2651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400" dirty="0" smtClean="0"/>
                        <a:t>Candidates</a:t>
                      </a:r>
                      <a:endParaRPr lang="en-US" sz="2400" dirty="0"/>
                    </a:p>
                  </a:txBody>
                  <a:tcPr/>
                </a:tc>
                <a:tc>
                  <a:txBody>
                    <a:bodyPr/>
                    <a:lstStyle/>
                    <a:p>
                      <a:r>
                        <a:rPr lang="en-US" sz="2400" dirty="0" smtClean="0"/>
                        <a:t>Electoral Vote</a:t>
                      </a:r>
                      <a:endParaRPr lang="en-US" sz="2400" dirty="0"/>
                    </a:p>
                  </a:txBody>
                  <a:tcPr/>
                </a:tc>
                <a:tc>
                  <a:txBody>
                    <a:bodyPr/>
                    <a:lstStyle/>
                    <a:p>
                      <a:r>
                        <a:rPr lang="en-US" sz="2400" dirty="0" smtClean="0"/>
                        <a:t>Popular Vote</a:t>
                      </a:r>
                      <a:endParaRPr lang="en-US" sz="2400" dirty="0"/>
                    </a:p>
                  </a:txBody>
                  <a:tcPr/>
                </a:tc>
                <a:tc>
                  <a:txBody>
                    <a:bodyPr/>
                    <a:lstStyle/>
                    <a:p>
                      <a:r>
                        <a:rPr lang="en-US" sz="2400" dirty="0" smtClean="0"/>
                        <a:t>Popular Percentage</a:t>
                      </a:r>
                      <a:endParaRPr lang="en-US" sz="2400" dirty="0"/>
                    </a:p>
                  </a:txBody>
                  <a:tcPr/>
                </a:tc>
              </a:tr>
              <a:tr h="370840">
                <a:tc>
                  <a:txBody>
                    <a:bodyPr/>
                    <a:lstStyle/>
                    <a:p>
                      <a:r>
                        <a:rPr lang="en-US" sz="2400" dirty="0" smtClean="0"/>
                        <a:t>Jackson</a:t>
                      </a:r>
                      <a:endParaRPr lang="en-US" sz="2400" dirty="0"/>
                    </a:p>
                  </a:txBody>
                  <a:tcPr/>
                </a:tc>
                <a:tc>
                  <a:txBody>
                    <a:bodyPr/>
                    <a:lstStyle/>
                    <a:p>
                      <a:pPr algn="ctr"/>
                      <a:r>
                        <a:rPr lang="en-US" sz="2400" dirty="0" smtClean="0"/>
                        <a:t>99</a:t>
                      </a:r>
                      <a:endParaRPr lang="en-US" sz="2400" dirty="0"/>
                    </a:p>
                  </a:txBody>
                  <a:tcPr/>
                </a:tc>
                <a:tc>
                  <a:txBody>
                    <a:bodyPr/>
                    <a:lstStyle/>
                    <a:p>
                      <a:pPr algn="ctr"/>
                      <a:r>
                        <a:rPr lang="en-US" sz="2400" dirty="0" smtClean="0"/>
                        <a:t>153,544</a:t>
                      </a:r>
                      <a:endParaRPr lang="en-US" sz="2400" dirty="0"/>
                    </a:p>
                  </a:txBody>
                  <a:tcPr/>
                </a:tc>
                <a:tc>
                  <a:txBody>
                    <a:bodyPr/>
                    <a:lstStyle/>
                    <a:p>
                      <a:pPr algn="ctr"/>
                      <a:r>
                        <a:rPr lang="en-US" sz="2400" dirty="0" smtClean="0"/>
                        <a:t>42.16%</a:t>
                      </a:r>
                      <a:endParaRPr lang="en-US" sz="2400" dirty="0"/>
                    </a:p>
                  </a:txBody>
                  <a:tcPr/>
                </a:tc>
              </a:tr>
              <a:tr h="370840">
                <a:tc>
                  <a:txBody>
                    <a:bodyPr/>
                    <a:lstStyle/>
                    <a:p>
                      <a:r>
                        <a:rPr lang="en-US" sz="2400" dirty="0" smtClean="0"/>
                        <a:t>Adams</a:t>
                      </a:r>
                      <a:endParaRPr lang="en-US" sz="2400" dirty="0"/>
                    </a:p>
                  </a:txBody>
                  <a:tcPr/>
                </a:tc>
                <a:tc>
                  <a:txBody>
                    <a:bodyPr/>
                    <a:lstStyle/>
                    <a:p>
                      <a:pPr algn="ctr"/>
                      <a:r>
                        <a:rPr lang="en-US" sz="2400" dirty="0" smtClean="0"/>
                        <a:t>84</a:t>
                      </a:r>
                      <a:endParaRPr lang="en-US" sz="2400" dirty="0"/>
                    </a:p>
                  </a:txBody>
                  <a:tcPr/>
                </a:tc>
                <a:tc>
                  <a:txBody>
                    <a:bodyPr/>
                    <a:lstStyle/>
                    <a:p>
                      <a:pPr algn="ctr"/>
                      <a:r>
                        <a:rPr lang="en-US" sz="2400" dirty="0" smtClean="0"/>
                        <a:t>108,740</a:t>
                      </a:r>
                      <a:endParaRPr lang="en-US" sz="2400" dirty="0"/>
                    </a:p>
                  </a:txBody>
                  <a:tcPr/>
                </a:tc>
                <a:tc>
                  <a:txBody>
                    <a:bodyPr/>
                    <a:lstStyle/>
                    <a:p>
                      <a:pPr algn="ctr"/>
                      <a:r>
                        <a:rPr lang="en-US" sz="2400" dirty="0" smtClean="0"/>
                        <a:t>31.89%</a:t>
                      </a:r>
                      <a:endParaRPr lang="en-US" sz="2400" dirty="0"/>
                    </a:p>
                  </a:txBody>
                  <a:tcPr/>
                </a:tc>
              </a:tr>
              <a:tr h="370840">
                <a:tc>
                  <a:txBody>
                    <a:bodyPr/>
                    <a:lstStyle/>
                    <a:p>
                      <a:r>
                        <a:rPr lang="en-US" sz="2400" dirty="0" smtClean="0"/>
                        <a:t>Crawford</a:t>
                      </a:r>
                      <a:endParaRPr lang="en-US" sz="2400" dirty="0"/>
                    </a:p>
                  </a:txBody>
                  <a:tcPr/>
                </a:tc>
                <a:tc>
                  <a:txBody>
                    <a:bodyPr/>
                    <a:lstStyle/>
                    <a:p>
                      <a:pPr algn="ctr"/>
                      <a:r>
                        <a:rPr lang="en-US" sz="2400" dirty="0" smtClean="0"/>
                        <a:t>41</a:t>
                      </a:r>
                      <a:endParaRPr lang="en-US" sz="2400" dirty="0"/>
                    </a:p>
                  </a:txBody>
                  <a:tcPr/>
                </a:tc>
                <a:tc>
                  <a:txBody>
                    <a:bodyPr/>
                    <a:lstStyle/>
                    <a:p>
                      <a:pPr algn="ctr"/>
                      <a:r>
                        <a:rPr lang="en-US" sz="2400" dirty="0" smtClean="0"/>
                        <a:t>46,618</a:t>
                      </a:r>
                      <a:endParaRPr lang="en-US" sz="2400" dirty="0"/>
                    </a:p>
                  </a:txBody>
                  <a:tcPr/>
                </a:tc>
                <a:tc>
                  <a:txBody>
                    <a:bodyPr/>
                    <a:lstStyle/>
                    <a:p>
                      <a:pPr algn="ctr"/>
                      <a:r>
                        <a:rPr lang="en-US" sz="2400" dirty="0" smtClean="0"/>
                        <a:t>12.95%</a:t>
                      </a:r>
                      <a:endParaRPr lang="en-US" sz="2400" dirty="0"/>
                    </a:p>
                  </a:txBody>
                  <a:tcPr/>
                </a:tc>
              </a:tr>
              <a:tr h="370840">
                <a:tc>
                  <a:txBody>
                    <a:bodyPr/>
                    <a:lstStyle/>
                    <a:p>
                      <a:r>
                        <a:rPr lang="en-US" sz="2400" dirty="0" smtClean="0"/>
                        <a:t>Clay</a:t>
                      </a:r>
                      <a:endParaRPr lang="en-US" sz="2400" dirty="0"/>
                    </a:p>
                  </a:txBody>
                  <a:tcPr/>
                </a:tc>
                <a:tc>
                  <a:txBody>
                    <a:bodyPr/>
                    <a:lstStyle/>
                    <a:p>
                      <a:pPr algn="ctr"/>
                      <a:r>
                        <a:rPr lang="en-US" sz="2400" dirty="0" smtClean="0"/>
                        <a:t>37</a:t>
                      </a:r>
                      <a:endParaRPr lang="en-US" sz="2400" dirty="0"/>
                    </a:p>
                  </a:txBody>
                  <a:tcPr/>
                </a:tc>
                <a:tc>
                  <a:txBody>
                    <a:bodyPr/>
                    <a:lstStyle/>
                    <a:p>
                      <a:pPr algn="ctr"/>
                      <a:r>
                        <a:rPr lang="en-US" sz="2400" dirty="0" smtClean="0"/>
                        <a:t>47,136</a:t>
                      </a:r>
                      <a:endParaRPr lang="en-US" sz="2400" dirty="0"/>
                    </a:p>
                  </a:txBody>
                  <a:tcPr/>
                </a:tc>
                <a:tc>
                  <a:txBody>
                    <a:bodyPr/>
                    <a:lstStyle/>
                    <a:p>
                      <a:pPr algn="ctr"/>
                      <a:r>
                        <a:rPr lang="en-US" sz="2400" dirty="0" smtClean="0"/>
                        <a:t>12.99%</a:t>
                      </a:r>
                      <a:endParaRPr lang="en-US" sz="2400" dirty="0"/>
                    </a:p>
                  </a:txBody>
                  <a:tcPr/>
                </a:tc>
              </a:tr>
            </a:tbl>
          </a:graphicData>
        </a:graphic>
      </p:graphicFrame>
      <p:sp>
        <p:nvSpPr>
          <p:cNvPr id="7" name="TextBox 6"/>
          <p:cNvSpPr txBox="1"/>
          <p:nvPr/>
        </p:nvSpPr>
        <p:spPr>
          <a:xfrm>
            <a:off x="457200" y="4736352"/>
            <a:ext cx="8229600" cy="1200328"/>
          </a:xfrm>
          <a:prstGeom prst="rect">
            <a:avLst/>
          </a:prstGeom>
          <a:noFill/>
        </p:spPr>
        <p:txBody>
          <a:bodyPr wrap="square" rtlCol="0">
            <a:spAutoFit/>
          </a:bodyPr>
          <a:lstStyle/>
          <a:p>
            <a:r>
              <a:rPr lang="en-US" sz="2400" dirty="0" smtClean="0"/>
              <a:t>Who won the Popular Vote?  The electoral vote? </a:t>
            </a:r>
          </a:p>
          <a:p>
            <a:endParaRPr lang="en-US" sz="2400" dirty="0"/>
          </a:p>
          <a:p>
            <a:r>
              <a:rPr lang="en-US" sz="2400" dirty="0" smtClean="0"/>
              <a:t>Who won the election?</a:t>
            </a:r>
          </a:p>
        </p:txBody>
      </p:sp>
    </p:spTree>
    <p:extLst>
      <p:ext uri="{BB962C8B-B14F-4D97-AF65-F5344CB8AC3E}">
        <p14:creationId xmlns:p14="http://schemas.microsoft.com/office/powerpoint/2010/main" val="3283568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1824 – “Corrupt Bargain”</a:t>
            </a:r>
            <a:endParaRPr lang="en-US" dirty="0"/>
          </a:p>
        </p:txBody>
      </p:sp>
      <p:sp>
        <p:nvSpPr>
          <p:cNvPr id="5" name="Content Placeholder 4"/>
          <p:cNvSpPr>
            <a:spLocks noGrp="1"/>
          </p:cNvSpPr>
          <p:nvPr>
            <p:ph idx="1"/>
          </p:nvPr>
        </p:nvSpPr>
        <p:spPr/>
        <p:txBody>
          <a:bodyPr>
            <a:normAutofit/>
          </a:bodyPr>
          <a:lstStyle/>
          <a:p>
            <a:r>
              <a:rPr lang="en-US" dirty="0" smtClean="0"/>
              <a:t>Jackson wins popular votes and electoral vote</a:t>
            </a:r>
          </a:p>
          <a:p>
            <a:pPr lvl="1"/>
            <a:r>
              <a:rPr lang="en-US" dirty="0" smtClean="0"/>
              <a:t>Adams 2</a:t>
            </a:r>
            <a:r>
              <a:rPr lang="en-US" baseline="30000" dirty="0" smtClean="0"/>
              <a:t>nd</a:t>
            </a:r>
            <a:r>
              <a:rPr lang="en-US" dirty="0" smtClean="0"/>
              <a:t>, Crawford 3rd</a:t>
            </a:r>
          </a:p>
          <a:p>
            <a:pPr lvl="1"/>
            <a:r>
              <a:rPr lang="en-US" dirty="0" smtClean="0"/>
              <a:t>No majority in Electoral College</a:t>
            </a:r>
          </a:p>
          <a:p>
            <a:pPr marL="457200" lvl="1" indent="0">
              <a:buNone/>
            </a:pPr>
            <a:endParaRPr lang="en-US" dirty="0" smtClean="0"/>
          </a:p>
          <a:p>
            <a:pPr marL="457200" lvl="1" indent="0">
              <a:buNone/>
            </a:pPr>
            <a:r>
              <a:rPr lang="en-US" dirty="0" smtClean="0"/>
              <a:t>There were 261 electoral votes </a:t>
            </a:r>
            <a:r>
              <a:rPr lang="en-US" dirty="0"/>
              <a:t>cast. </a:t>
            </a:r>
            <a:r>
              <a:rPr lang="en-US" dirty="0" smtClean="0"/>
              <a:t> </a:t>
            </a:r>
          </a:p>
          <a:p>
            <a:pPr lvl="2"/>
            <a:r>
              <a:rPr lang="en-US" dirty="0" smtClean="0"/>
              <a:t>What </a:t>
            </a:r>
            <a:r>
              <a:rPr lang="en-US" dirty="0"/>
              <a:t>is a majority? </a:t>
            </a:r>
            <a:endParaRPr lang="en-US" dirty="0" smtClean="0"/>
          </a:p>
          <a:p>
            <a:pPr marL="914400" lvl="2" indent="0">
              <a:buNone/>
            </a:pPr>
            <a:endParaRPr lang="en-US" dirty="0"/>
          </a:p>
          <a:p>
            <a:r>
              <a:rPr lang="en-US" dirty="0" smtClean="0"/>
              <a:t>This is where the 12</a:t>
            </a:r>
            <a:r>
              <a:rPr lang="en-US" baseline="30000" dirty="0" smtClean="0"/>
              <a:t>th</a:t>
            </a:r>
            <a:r>
              <a:rPr lang="en-US" dirty="0" smtClean="0"/>
              <a:t> Amendment comes in. </a:t>
            </a:r>
          </a:p>
        </p:txBody>
      </p:sp>
      <p:sp>
        <p:nvSpPr>
          <p:cNvPr id="2" name="TextBox 1"/>
          <p:cNvSpPr txBox="1"/>
          <p:nvPr/>
        </p:nvSpPr>
        <p:spPr>
          <a:xfrm>
            <a:off x="8139900" y="6349292"/>
            <a:ext cx="734428" cy="369332"/>
          </a:xfrm>
          <a:prstGeom prst="rect">
            <a:avLst/>
          </a:prstGeom>
          <a:noFill/>
        </p:spPr>
        <p:txBody>
          <a:bodyPr wrap="square" rtlCol="0">
            <a:spAutoFit/>
          </a:bodyPr>
          <a:lstStyle/>
          <a:p>
            <a:r>
              <a:rPr lang="en-US" dirty="0" smtClean="0"/>
              <a:t>A-15</a:t>
            </a:r>
            <a:endParaRPr lang="en-US" dirty="0"/>
          </a:p>
        </p:txBody>
      </p:sp>
    </p:spTree>
    <p:extLst>
      <p:ext uri="{BB962C8B-B14F-4D97-AF65-F5344CB8AC3E}">
        <p14:creationId xmlns:p14="http://schemas.microsoft.com/office/powerpoint/2010/main" val="3655444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1824 – “Corrupt Bargain”</a:t>
            </a:r>
          </a:p>
        </p:txBody>
      </p:sp>
      <p:sp>
        <p:nvSpPr>
          <p:cNvPr id="3" name="Content Placeholder 2"/>
          <p:cNvSpPr>
            <a:spLocks noGrp="1"/>
          </p:cNvSpPr>
          <p:nvPr>
            <p:ph idx="1"/>
          </p:nvPr>
        </p:nvSpPr>
        <p:spPr>
          <a:xfrm>
            <a:off x="457200" y="1600200"/>
            <a:ext cx="8229600" cy="4840889"/>
          </a:xfrm>
        </p:spPr>
        <p:txBody>
          <a:bodyPr>
            <a:normAutofit fontScale="92500" lnSpcReduction="10000"/>
          </a:bodyPr>
          <a:lstStyle/>
          <a:p>
            <a:pPr marL="457200" lvl="1" indent="0">
              <a:buNone/>
            </a:pPr>
            <a:r>
              <a:rPr lang="en-US" dirty="0" smtClean="0"/>
              <a:t>- 12 </a:t>
            </a:r>
            <a:r>
              <a:rPr lang="en-US" dirty="0"/>
              <a:t>Amendment – top three voted on in House</a:t>
            </a:r>
          </a:p>
          <a:p>
            <a:pPr lvl="2"/>
            <a:r>
              <a:rPr lang="en-US" dirty="0"/>
              <a:t>Winner of simple majority wins presidency</a:t>
            </a:r>
          </a:p>
          <a:p>
            <a:pPr marL="0" indent="0">
              <a:buNone/>
            </a:pPr>
            <a:endParaRPr lang="en-US" dirty="0" smtClean="0"/>
          </a:p>
          <a:p>
            <a:pPr marL="0" indent="0">
              <a:buNone/>
            </a:pPr>
            <a:r>
              <a:rPr lang="en-US" dirty="0"/>
              <a:t>\</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600" dirty="0" smtClean="0"/>
              <a:t>Who are the top three candidates?</a:t>
            </a:r>
            <a:endParaRPr lang="en-US" sz="2600" dirty="0"/>
          </a:p>
        </p:txBody>
      </p:sp>
      <p:graphicFrame>
        <p:nvGraphicFramePr>
          <p:cNvPr id="4" name="Content Placeholder 3"/>
          <p:cNvGraphicFramePr>
            <a:graphicFrameLocks/>
          </p:cNvGraphicFramePr>
          <p:nvPr>
            <p:extLst>
              <p:ext uri="{D42A27DB-BD31-4B8C-83A1-F6EECF244321}">
                <p14:modId xmlns:p14="http://schemas.microsoft.com/office/powerpoint/2010/main" val="3956456883"/>
              </p:ext>
            </p:extLst>
          </p:nvPr>
        </p:nvGraphicFramePr>
        <p:xfrm>
          <a:off x="457200" y="2931257"/>
          <a:ext cx="8229600" cy="2651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400" dirty="0" smtClean="0"/>
                        <a:t>Candidates</a:t>
                      </a:r>
                      <a:endParaRPr lang="en-US" sz="2400" dirty="0"/>
                    </a:p>
                  </a:txBody>
                  <a:tcPr/>
                </a:tc>
                <a:tc>
                  <a:txBody>
                    <a:bodyPr/>
                    <a:lstStyle/>
                    <a:p>
                      <a:r>
                        <a:rPr lang="en-US" sz="2400" dirty="0" smtClean="0"/>
                        <a:t>Electoral Vote</a:t>
                      </a:r>
                      <a:endParaRPr lang="en-US" sz="2400" dirty="0"/>
                    </a:p>
                  </a:txBody>
                  <a:tcPr/>
                </a:tc>
                <a:tc>
                  <a:txBody>
                    <a:bodyPr/>
                    <a:lstStyle/>
                    <a:p>
                      <a:r>
                        <a:rPr lang="en-US" sz="2400" dirty="0" smtClean="0"/>
                        <a:t>Popular Vote</a:t>
                      </a:r>
                      <a:endParaRPr lang="en-US" sz="2400" dirty="0"/>
                    </a:p>
                  </a:txBody>
                  <a:tcPr/>
                </a:tc>
                <a:tc>
                  <a:txBody>
                    <a:bodyPr/>
                    <a:lstStyle/>
                    <a:p>
                      <a:r>
                        <a:rPr lang="en-US" sz="2400" dirty="0" smtClean="0"/>
                        <a:t>Popular Percentage</a:t>
                      </a:r>
                      <a:endParaRPr lang="en-US" sz="2400" dirty="0"/>
                    </a:p>
                  </a:txBody>
                  <a:tcPr/>
                </a:tc>
              </a:tr>
              <a:tr h="370840">
                <a:tc>
                  <a:txBody>
                    <a:bodyPr/>
                    <a:lstStyle/>
                    <a:p>
                      <a:r>
                        <a:rPr lang="en-US" sz="2400" dirty="0" smtClean="0"/>
                        <a:t>Jackson</a:t>
                      </a:r>
                      <a:endParaRPr lang="en-US" sz="2400" dirty="0"/>
                    </a:p>
                  </a:txBody>
                  <a:tcPr/>
                </a:tc>
                <a:tc>
                  <a:txBody>
                    <a:bodyPr/>
                    <a:lstStyle/>
                    <a:p>
                      <a:pPr algn="ctr"/>
                      <a:r>
                        <a:rPr lang="en-US" sz="2400" dirty="0" smtClean="0"/>
                        <a:t>99</a:t>
                      </a:r>
                      <a:endParaRPr lang="en-US" sz="2400" dirty="0"/>
                    </a:p>
                  </a:txBody>
                  <a:tcPr/>
                </a:tc>
                <a:tc>
                  <a:txBody>
                    <a:bodyPr/>
                    <a:lstStyle/>
                    <a:p>
                      <a:pPr algn="ctr"/>
                      <a:r>
                        <a:rPr lang="en-US" sz="2400" dirty="0" smtClean="0"/>
                        <a:t>153,544</a:t>
                      </a:r>
                      <a:endParaRPr lang="en-US" sz="2400" dirty="0"/>
                    </a:p>
                  </a:txBody>
                  <a:tcPr/>
                </a:tc>
                <a:tc>
                  <a:txBody>
                    <a:bodyPr/>
                    <a:lstStyle/>
                    <a:p>
                      <a:pPr algn="ctr"/>
                      <a:r>
                        <a:rPr lang="en-US" sz="2400" dirty="0" smtClean="0"/>
                        <a:t>42.16%</a:t>
                      </a:r>
                      <a:endParaRPr lang="en-US" sz="2400" dirty="0"/>
                    </a:p>
                  </a:txBody>
                  <a:tcPr/>
                </a:tc>
              </a:tr>
              <a:tr h="370840">
                <a:tc>
                  <a:txBody>
                    <a:bodyPr/>
                    <a:lstStyle/>
                    <a:p>
                      <a:r>
                        <a:rPr lang="en-US" sz="2400" dirty="0" smtClean="0"/>
                        <a:t>Adams</a:t>
                      </a:r>
                      <a:endParaRPr lang="en-US" sz="2400" dirty="0"/>
                    </a:p>
                  </a:txBody>
                  <a:tcPr/>
                </a:tc>
                <a:tc>
                  <a:txBody>
                    <a:bodyPr/>
                    <a:lstStyle/>
                    <a:p>
                      <a:pPr algn="ctr"/>
                      <a:r>
                        <a:rPr lang="en-US" sz="2400" dirty="0" smtClean="0"/>
                        <a:t>84</a:t>
                      </a:r>
                      <a:endParaRPr lang="en-US" sz="2400" dirty="0"/>
                    </a:p>
                  </a:txBody>
                  <a:tcPr/>
                </a:tc>
                <a:tc>
                  <a:txBody>
                    <a:bodyPr/>
                    <a:lstStyle/>
                    <a:p>
                      <a:pPr algn="ctr"/>
                      <a:r>
                        <a:rPr lang="en-US" sz="2400" dirty="0" smtClean="0"/>
                        <a:t>108,740</a:t>
                      </a:r>
                      <a:endParaRPr lang="en-US" sz="2400" dirty="0"/>
                    </a:p>
                  </a:txBody>
                  <a:tcPr/>
                </a:tc>
                <a:tc>
                  <a:txBody>
                    <a:bodyPr/>
                    <a:lstStyle/>
                    <a:p>
                      <a:pPr algn="ctr"/>
                      <a:r>
                        <a:rPr lang="en-US" sz="2400" dirty="0" smtClean="0"/>
                        <a:t>31.89%</a:t>
                      </a:r>
                      <a:endParaRPr lang="en-US" sz="2400" dirty="0"/>
                    </a:p>
                  </a:txBody>
                  <a:tcPr/>
                </a:tc>
              </a:tr>
              <a:tr h="370840">
                <a:tc>
                  <a:txBody>
                    <a:bodyPr/>
                    <a:lstStyle/>
                    <a:p>
                      <a:r>
                        <a:rPr lang="en-US" sz="2400" dirty="0" smtClean="0"/>
                        <a:t>Crawford</a:t>
                      </a:r>
                      <a:endParaRPr lang="en-US" sz="2400" dirty="0"/>
                    </a:p>
                  </a:txBody>
                  <a:tcPr/>
                </a:tc>
                <a:tc>
                  <a:txBody>
                    <a:bodyPr/>
                    <a:lstStyle/>
                    <a:p>
                      <a:pPr algn="ctr"/>
                      <a:r>
                        <a:rPr lang="en-US" sz="2400" dirty="0" smtClean="0"/>
                        <a:t>41</a:t>
                      </a:r>
                      <a:endParaRPr lang="en-US" sz="2400" dirty="0"/>
                    </a:p>
                  </a:txBody>
                  <a:tcPr/>
                </a:tc>
                <a:tc>
                  <a:txBody>
                    <a:bodyPr/>
                    <a:lstStyle/>
                    <a:p>
                      <a:pPr algn="ctr"/>
                      <a:r>
                        <a:rPr lang="en-US" sz="2400" dirty="0" smtClean="0"/>
                        <a:t>46,618</a:t>
                      </a:r>
                      <a:endParaRPr lang="en-US" sz="2400" dirty="0"/>
                    </a:p>
                  </a:txBody>
                  <a:tcPr/>
                </a:tc>
                <a:tc>
                  <a:txBody>
                    <a:bodyPr/>
                    <a:lstStyle/>
                    <a:p>
                      <a:pPr algn="ctr"/>
                      <a:r>
                        <a:rPr lang="en-US" sz="2400" dirty="0" smtClean="0"/>
                        <a:t>12.95%</a:t>
                      </a:r>
                      <a:endParaRPr lang="en-US" sz="2400" dirty="0"/>
                    </a:p>
                  </a:txBody>
                  <a:tcPr/>
                </a:tc>
              </a:tr>
              <a:tr h="370840">
                <a:tc>
                  <a:txBody>
                    <a:bodyPr/>
                    <a:lstStyle/>
                    <a:p>
                      <a:r>
                        <a:rPr lang="en-US" sz="2400" dirty="0" smtClean="0"/>
                        <a:t>Clay</a:t>
                      </a:r>
                      <a:endParaRPr lang="en-US" sz="2400" dirty="0"/>
                    </a:p>
                  </a:txBody>
                  <a:tcPr/>
                </a:tc>
                <a:tc>
                  <a:txBody>
                    <a:bodyPr/>
                    <a:lstStyle/>
                    <a:p>
                      <a:pPr algn="ctr"/>
                      <a:r>
                        <a:rPr lang="en-US" sz="2400" dirty="0" smtClean="0"/>
                        <a:t>37</a:t>
                      </a:r>
                      <a:endParaRPr lang="en-US" sz="2400" dirty="0"/>
                    </a:p>
                  </a:txBody>
                  <a:tcPr/>
                </a:tc>
                <a:tc>
                  <a:txBody>
                    <a:bodyPr/>
                    <a:lstStyle/>
                    <a:p>
                      <a:pPr algn="ctr"/>
                      <a:r>
                        <a:rPr lang="en-US" sz="2400" dirty="0" smtClean="0"/>
                        <a:t>47,136</a:t>
                      </a:r>
                      <a:endParaRPr lang="en-US" sz="2400" dirty="0"/>
                    </a:p>
                  </a:txBody>
                  <a:tcPr/>
                </a:tc>
                <a:tc>
                  <a:txBody>
                    <a:bodyPr/>
                    <a:lstStyle/>
                    <a:p>
                      <a:pPr algn="ctr"/>
                      <a:r>
                        <a:rPr lang="en-US" sz="2400" dirty="0" smtClean="0"/>
                        <a:t>12.99%</a:t>
                      </a:r>
                      <a:endParaRPr lang="en-US" sz="2400" dirty="0"/>
                    </a:p>
                  </a:txBody>
                  <a:tcPr/>
                </a:tc>
              </a:tr>
            </a:tbl>
          </a:graphicData>
        </a:graphic>
      </p:graphicFrame>
    </p:spTree>
    <p:extLst>
      <p:ext uri="{BB962C8B-B14F-4D97-AF65-F5344CB8AC3E}">
        <p14:creationId xmlns:p14="http://schemas.microsoft.com/office/powerpoint/2010/main" val="3992488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7232</TotalTime>
  <Words>2992</Words>
  <Application>Microsoft Macintosh PowerPoint</Application>
  <PresentationFormat>On-screen Show (4:3)</PresentationFormat>
  <Paragraphs>473</Paragraphs>
  <Slides>67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Calibri</vt:lpstr>
      <vt:lpstr>MS PGothic</vt:lpstr>
      <vt:lpstr>Old Town</vt:lpstr>
      <vt:lpstr>Arial</vt:lpstr>
      <vt:lpstr>Office Theme</vt:lpstr>
      <vt:lpstr>The Rise of Mass Democracy 1824-1840</vt:lpstr>
      <vt:lpstr>PowerPoint Presentation</vt:lpstr>
      <vt:lpstr>PowerPoint Presentation</vt:lpstr>
      <vt:lpstr>PowerPoint Presentation</vt:lpstr>
      <vt:lpstr>1824 – “Corrupt Bargain”</vt:lpstr>
      <vt:lpstr>Election of 1824</vt:lpstr>
      <vt:lpstr>Election of 1824</vt:lpstr>
      <vt:lpstr>1824 – “Corrupt Bargain”</vt:lpstr>
      <vt:lpstr>1824 – “Corrupt Bargain”</vt:lpstr>
      <vt:lpstr>Political Gamesmanship</vt:lpstr>
      <vt:lpstr>John Q. Adams</vt:lpstr>
      <vt:lpstr>President John Quincy Adams (1767–1848), Daguerreotype by Phillip Haas, 1843</vt:lpstr>
      <vt:lpstr>Jackson in 1828</vt:lpstr>
      <vt:lpstr>Presidential Election of 1828 (with electoral vote by state)</vt:lpstr>
      <vt:lpstr>Who was Jackson?  How can we describe him?</vt:lpstr>
      <vt:lpstr>“Old Hickory”</vt:lpstr>
      <vt:lpstr>Jackson continued</vt:lpstr>
      <vt:lpstr>Jackson as President</vt:lpstr>
      <vt:lpstr>The Spoils System</vt:lpstr>
      <vt:lpstr>“Tariff of Abominations”</vt:lpstr>
      <vt:lpstr>“Tariff of Abominations”</vt:lpstr>
      <vt:lpstr>PowerPoint Presentation</vt:lpstr>
      <vt:lpstr>PowerPoint Presentation</vt:lpstr>
      <vt:lpstr>PowerPoint Presentation</vt:lpstr>
      <vt:lpstr>PowerPoint Presentation</vt:lpstr>
      <vt:lpstr>“Tariff of Abominations”</vt:lpstr>
      <vt:lpstr>“The South Carolina Exposition”</vt:lpstr>
      <vt:lpstr>“Nullies”</vt:lpstr>
      <vt:lpstr>PowerPoint Presentation</vt:lpstr>
      <vt:lpstr>PowerPoint Presentation</vt:lpstr>
      <vt:lpstr>Indian Removal</vt:lpstr>
      <vt:lpstr>Indian Removal</vt:lpstr>
      <vt:lpstr>PowerPoint Presentation</vt:lpstr>
      <vt:lpstr>Indian Removal Act</vt:lpstr>
      <vt:lpstr>The Cherokee Sue:</vt:lpstr>
      <vt:lpstr>The President Responds:</vt:lpstr>
      <vt:lpstr>Trail of Tears</vt:lpstr>
      <vt:lpstr>PowerPoint Presentation</vt:lpstr>
      <vt:lpstr>PowerPoint Presentation</vt:lpstr>
      <vt:lpstr>Gov’t policies toward the N.A.’s</vt:lpstr>
      <vt:lpstr>PowerPoint Presentation</vt:lpstr>
      <vt:lpstr>PowerPoint Presentation</vt:lpstr>
      <vt:lpstr>PowerPoint Presentation</vt:lpstr>
      <vt:lpstr>The Bank War</vt:lpstr>
      <vt:lpstr>BUS</vt:lpstr>
      <vt:lpstr>In Mother Bank’s Sick Room</vt:lpstr>
      <vt:lpstr>Symptoms of a Locked Jaw</vt:lpstr>
      <vt:lpstr>Election of 1832</vt:lpstr>
      <vt:lpstr>Election of 1832</vt:lpstr>
      <vt:lpstr>Election of 1832</vt:lpstr>
      <vt:lpstr>The Death of the BUS</vt:lpstr>
      <vt:lpstr>Birth of the Whigs</vt:lpstr>
      <vt:lpstr>Election of 1836</vt:lpstr>
      <vt:lpstr>Troubles for Van Buren</vt:lpstr>
      <vt:lpstr>Panic of 1837</vt:lpstr>
      <vt:lpstr>Response</vt:lpstr>
      <vt:lpstr>PowerPoint Presentation</vt:lpstr>
      <vt:lpstr>Bellwork:</vt:lpstr>
      <vt:lpstr>Problems in Texas</vt:lpstr>
      <vt:lpstr>Precursors to Rebellion</vt:lpstr>
      <vt:lpstr>The Lone Star Rebellion</vt:lpstr>
      <vt:lpstr>The Texas Revolution, 1836</vt:lpstr>
      <vt:lpstr>Ramifications</vt:lpstr>
      <vt:lpstr>Election of 1840</vt:lpstr>
      <vt:lpstr>Campaign Flag for William Henry Harrison, 1840</vt:lpstr>
      <vt:lpstr>The sea change in politics</vt:lpstr>
      <vt:lpstr>The new Two-Party System</vt:lpstr>
    </vt:vector>
  </TitlesOfParts>
  <Company>Greene County High School</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13</dc:title>
  <dc:creator>Brian Fahey</dc:creator>
  <cp:lastModifiedBy>Gail Harris</cp:lastModifiedBy>
  <cp:revision>42</cp:revision>
  <dcterms:created xsi:type="dcterms:W3CDTF">2011-09-19T20:49:42Z</dcterms:created>
  <dcterms:modified xsi:type="dcterms:W3CDTF">2016-10-05T13:27:56Z</dcterms:modified>
</cp:coreProperties>
</file>