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7FFB-0B34-B942-9BDE-6E57687082C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109D-A02A-C049-8142-BFD97B56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B2B3-5B9C-4643-AB85-760C4B8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EFF8-D4FE-EE4E-8B71-EDD6B86EB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8C77-78DD-3249-B804-F6903204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8211-8217-2848-85C7-D66BBA45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6B0E-3E5D-414A-A5DA-45400732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17D7-D9B7-B34B-BC3C-F83FB53AA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82BD-C8B1-B144-B210-0CBFE2C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9412-64D5-8742-88AB-4A2AC939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0A7-1080-3847-B5B5-E4D6FB6F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98EE-AA5F-D94E-8093-D51DF2D6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43F-DCC3-B642-8AE2-FBA04E78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52A9-7399-F043-89E3-B079B738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DD45FA-741C-6342-AC93-FC0AF4E6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23, 24, and 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</a:p>
          <a:p>
            <a:endParaRPr lang="en-US" dirty="0"/>
          </a:p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Child Labor </a:t>
            </a:r>
            <a:r>
              <a:rPr lang="en-US" dirty="0" smtClean="0"/>
              <a:t>became common practice.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Children as young as five worked</a:t>
            </a:r>
          </a:p>
          <a:p>
            <a:pPr lvl="2">
              <a:defRPr/>
            </a:pPr>
            <a:r>
              <a:rPr lang="en-US" dirty="0" smtClean="0"/>
              <a:t>Loss of an education</a:t>
            </a:r>
          </a:p>
          <a:p>
            <a:pPr lvl="2">
              <a:defRPr/>
            </a:pPr>
            <a:r>
              <a:rPr lang="en-US" dirty="0" smtClean="0"/>
              <a:t>Missed out on their childhood</a:t>
            </a:r>
          </a:p>
          <a:p>
            <a:pPr lvl="2">
              <a:defRPr/>
            </a:pPr>
            <a:r>
              <a:rPr lang="en-US" dirty="0" smtClean="0"/>
              <a:t>Caught in the endless cycle of poverty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African Americans had little opportunities.</a:t>
            </a:r>
          </a:p>
          <a:p>
            <a:pPr lvl="1">
              <a:defRPr/>
            </a:pPr>
            <a:r>
              <a:rPr lang="en-US" dirty="0" smtClean="0"/>
              <a:t>Many labor unions wouldn’t accept African American workers</a:t>
            </a:r>
          </a:p>
          <a:p>
            <a:pPr lvl="1">
              <a:defRPr/>
            </a:pPr>
            <a:r>
              <a:rPr lang="en-US" dirty="0" smtClean="0"/>
              <a:t>Often feared losing their jobs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4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Working Conditions = difficult</a:t>
            </a:r>
          </a:p>
          <a:p>
            <a:pPr lvl="1">
              <a:defRPr/>
            </a:pPr>
            <a:r>
              <a:rPr lang="en-US" sz="2000" dirty="0" smtClean="0"/>
              <a:t>Work was monotonous</a:t>
            </a:r>
          </a:p>
          <a:p>
            <a:pPr lvl="1">
              <a:defRPr/>
            </a:pPr>
            <a:r>
              <a:rPr lang="en-US" sz="2000" dirty="0" smtClean="0"/>
              <a:t>Long working hours</a:t>
            </a:r>
          </a:p>
          <a:p>
            <a:pPr lvl="1">
              <a:defRPr/>
            </a:pPr>
            <a:r>
              <a:rPr lang="en-US" sz="2000" dirty="0" smtClean="0"/>
              <a:t>Low wages</a:t>
            </a:r>
          </a:p>
          <a:p>
            <a:pPr lvl="1">
              <a:defRPr/>
            </a:pPr>
            <a:r>
              <a:rPr lang="en-US" sz="2000" dirty="0" smtClean="0"/>
              <a:t>Dangerous conditions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Sweatshops</a:t>
            </a:r>
            <a:r>
              <a:rPr lang="en-US" sz="2400" dirty="0" smtClean="0"/>
              <a:t>:  Makeshift factories setup by private contractors in small apartments or unused buildings.</a:t>
            </a:r>
          </a:p>
          <a:p>
            <a:pPr lvl="1">
              <a:defRPr/>
            </a:pPr>
            <a:r>
              <a:rPr lang="en-US" sz="2000" dirty="0" smtClean="0"/>
              <a:t> were hazardous</a:t>
            </a:r>
          </a:p>
          <a:p>
            <a:pPr lvl="1">
              <a:defRPr/>
            </a:pPr>
            <a:r>
              <a:rPr lang="en-US" sz="2000" dirty="0" smtClean="0"/>
              <a:t>Poorly lit &amp; poorly ventilated</a:t>
            </a:r>
          </a:p>
          <a:p>
            <a:pPr lvl="1">
              <a:defRPr/>
            </a:pPr>
            <a:r>
              <a:rPr lang="en-US" sz="2000" dirty="0" smtClean="0"/>
              <a:t>unsafe,</a:t>
            </a:r>
          </a:p>
          <a:p>
            <a:pPr lvl="1">
              <a:defRPr/>
            </a:pPr>
            <a:r>
              <a:rPr lang="en-US" sz="2000" dirty="0" smtClean="0"/>
              <a:t>little pay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07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Urban slums:  poor inner-city neighborhoods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Tenements: overcrowded apartments that housed several families of immigrants or poor laborers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Conditions in Slums:</a:t>
            </a:r>
          </a:p>
          <a:p>
            <a:pPr lvl="1">
              <a:defRPr/>
            </a:pPr>
            <a:r>
              <a:rPr lang="en-US" sz="2000" dirty="0" smtClean="0"/>
              <a:t>Often these slums had open sewers</a:t>
            </a:r>
          </a:p>
          <a:p>
            <a:pPr lvl="2">
              <a:defRPr/>
            </a:pPr>
            <a:r>
              <a:rPr lang="en-US" sz="1800" dirty="0" smtClean="0"/>
              <a:t>Rats &amp; disease widespread</a:t>
            </a:r>
          </a:p>
          <a:p>
            <a:pPr lvl="1">
              <a:defRPr/>
            </a:pPr>
            <a:r>
              <a:rPr lang="en-US" sz="2400" dirty="0" smtClean="0"/>
              <a:t>Air was dark &amp; polluted with soot from coal-fired engines and boilers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Individual tenements </a:t>
            </a:r>
          </a:p>
          <a:p>
            <a:pPr lvl="2">
              <a:defRPr/>
            </a:pPr>
            <a:r>
              <a:rPr lang="en-US" sz="2000" dirty="0" smtClean="0"/>
              <a:t>usually dark, poorly ventilated, and full of fire hazards.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5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116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Trash piles up in streets</a:t>
            </a:r>
          </a:p>
          <a:p>
            <a:pPr lvl="1"/>
            <a:r>
              <a:rPr lang="en-US" sz="2000" dirty="0" smtClean="0"/>
              <a:t>Drinking water polluted</a:t>
            </a:r>
          </a:p>
          <a:p>
            <a:pPr lvl="1"/>
            <a:r>
              <a:rPr lang="en-US" sz="2000" dirty="0" smtClean="0"/>
              <a:t>Lack of sewage systems</a:t>
            </a:r>
          </a:p>
          <a:p>
            <a:pPr lvl="1"/>
            <a:r>
              <a:rPr lang="en-US" sz="2000" dirty="0" smtClean="0"/>
              <a:t>Terrible air quality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Dumbell</a:t>
            </a:r>
            <a:r>
              <a:rPr lang="en-US" sz="2400" dirty="0" smtClean="0"/>
              <a:t>” tenements</a:t>
            </a:r>
          </a:p>
          <a:p>
            <a:pPr lvl="1"/>
            <a:r>
              <a:rPr lang="en-US" sz="2400" dirty="0" smtClean="0"/>
              <a:t>Airshaft through the building for clean air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1920 – America more urban than rural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42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04800" y="133350"/>
            <a:ext cx="8610600" cy="89693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3200">
                <a:solidFill>
                  <a:srgbClr val="3E3E5C"/>
                </a:solidFill>
              </a:rPr>
              <a:t>Jacob Riis</a:t>
            </a:r>
            <a:r>
              <a:rPr lang="ja-JP" altLang="en-US" sz="3200">
                <a:solidFill>
                  <a:srgbClr val="3E3E5C"/>
                </a:solidFill>
              </a:rPr>
              <a:t>’</a:t>
            </a:r>
            <a:r>
              <a:rPr lang="en-US" altLang="ja-JP" sz="3200">
                <a:solidFill>
                  <a:srgbClr val="3E3E5C"/>
                </a:solidFill>
              </a:rPr>
              <a:t> </a:t>
            </a:r>
            <a:r>
              <a:rPr lang="ja-JP" altLang="en-US" sz="3200">
                <a:solidFill>
                  <a:srgbClr val="3E3E5C"/>
                </a:solidFill>
              </a:rPr>
              <a:t>“</a:t>
            </a:r>
            <a:r>
              <a:rPr lang="en-US" altLang="ja-JP" sz="3200">
                <a:solidFill>
                  <a:srgbClr val="3E3E5C"/>
                </a:solidFill>
              </a:rPr>
              <a:t>How the Other Half Lives</a:t>
            </a:r>
            <a:r>
              <a:rPr lang="ja-JP" altLang="en-US" sz="3200">
                <a:solidFill>
                  <a:srgbClr val="3E3E5C"/>
                </a:solidFill>
              </a:rPr>
              <a:t>”</a:t>
            </a:r>
            <a:r>
              <a:rPr lang="en-US" altLang="ja-JP" sz="3200">
                <a:solidFill>
                  <a:srgbClr val="3E3E5C"/>
                </a:solidFill>
              </a:rPr>
              <a:t> (1890) exposed the poverty of the urban poor</a:t>
            </a:r>
            <a:endParaRPr lang="en-US" sz="3200">
              <a:solidFill>
                <a:srgbClr val="3E3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Statue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FFCC"/>
                </a:solidFill>
              </a:rPr>
              <a:t>Statue of Liberty donated by France in 1886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rgbClr val="CCFFCC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“Give me your tired, your poor;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Your huddled masses yearning to breathe free,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The wretched refuse of your teeming shore. 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Send these, the homeless, tempest-</a:t>
            </a:r>
            <a:r>
              <a:rPr lang="en-US" sz="2400" dirty="0" err="1" smtClean="0"/>
              <a:t>tost</a:t>
            </a:r>
            <a:r>
              <a:rPr lang="en-US" sz="2400" dirty="0" smtClean="0"/>
              <a:t> to me.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I lift my lamp beside the golden door!”</a:t>
            </a:r>
          </a:p>
          <a:p>
            <a:pPr>
              <a:buFontTx/>
              <a:buChar char="-"/>
              <a:defRPr/>
            </a:pPr>
            <a:r>
              <a:rPr lang="en-US" sz="2400" dirty="0" smtClean="0"/>
              <a:t>From </a:t>
            </a:r>
            <a:r>
              <a:rPr lang="en-US" sz="2400" i="1" dirty="0" smtClean="0"/>
              <a:t>The New Colossus by </a:t>
            </a:r>
            <a:r>
              <a:rPr lang="en-US" sz="2400" i="1" dirty="0" err="1" smtClean="0"/>
              <a:t>emma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lazarus</a:t>
            </a:r>
            <a:r>
              <a:rPr lang="en-US" sz="2400" i="1" dirty="0" smtClean="0"/>
              <a:t>, 1883</a:t>
            </a:r>
          </a:p>
          <a:p>
            <a:pPr marL="0" indent="0">
              <a:buFontTx/>
              <a:buNone/>
              <a:defRPr/>
            </a:pPr>
            <a:endParaRPr lang="en-US" sz="2400" i="1" dirty="0"/>
          </a:p>
          <a:p>
            <a:pPr marL="0" indent="0" algn="ctr">
              <a:buFontTx/>
              <a:buNone/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\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3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smtClean="0">
                <a:cs typeface="+mj-cs"/>
              </a:rPr>
              <a:t>European Immigration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13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Up until the 1880s most European immigrants came from</a:t>
            </a:r>
            <a:r>
              <a:rPr lang="en-US" dirty="0" smtClean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Northern and Western Europe (Ireland, England, Germany). Many of these </a:t>
            </a:r>
            <a:r>
              <a:rPr lang="ja-JP" altLang="en-US" sz="2800" dirty="0" smtClean="0">
                <a:latin typeface="Arial"/>
                <a:cs typeface="+mn-cs"/>
              </a:rPr>
              <a:t>“</a:t>
            </a:r>
            <a:r>
              <a:rPr lang="en-US" sz="2800" dirty="0" smtClean="0">
                <a:cs typeface="+mn-cs"/>
              </a:rPr>
              <a:t>looked</a:t>
            </a:r>
            <a:r>
              <a:rPr lang="ja-JP" altLang="en-US" sz="2800" dirty="0" smtClean="0">
                <a:latin typeface="Arial"/>
                <a:cs typeface="+mn-cs"/>
              </a:rPr>
              <a:t>”</a:t>
            </a:r>
            <a:r>
              <a:rPr lang="en-US" sz="2800" dirty="0" smtClean="0">
                <a:cs typeface="+mn-cs"/>
              </a:rPr>
              <a:t> like Americans, and had similar religious and cultural backgrounds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Beginning in the 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late 1880s</a:t>
            </a:r>
            <a:r>
              <a:rPr lang="en-US" sz="2800" dirty="0" smtClean="0">
                <a:cs typeface="+mn-cs"/>
              </a:rPr>
              <a:t>, a change began to occur in the origin of immigrants. These </a:t>
            </a:r>
            <a:r>
              <a:rPr lang="ja-JP" altLang="en-US" sz="2800" dirty="0" smtClean="0">
                <a:solidFill>
                  <a:srgbClr val="CCFFCC"/>
                </a:solidFill>
                <a:latin typeface="Arial"/>
                <a:cs typeface="+mn-cs"/>
              </a:rPr>
              <a:t>“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new</a:t>
            </a:r>
            <a:r>
              <a:rPr lang="ja-JP" altLang="en-US" sz="2800" dirty="0" smtClean="0">
                <a:solidFill>
                  <a:srgbClr val="CCFFCC"/>
                </a:solidFill>
                <a:latin typeface="Arial"/>
                <a:cs typeface="+mn-cs"/>
              </a:rPr>
              <a:t>”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 immigrants began arriving from eastern and southern Europe </a:t>
            </a:r>
            <a:r>
              <a:rPr lang="en-US" sz="2800" dirty="0" smtClean="0">
                <a:cs typeface="+mn-cs"/>
              </a:rPr>
              <a:t>(Italy, Greece, Poland, Russia). </a:t>
            </a:r>
            <a:r>
              <a:rPr lang="en-US" dirty="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16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 smtClean="0">
                <a:cs typeface="+mj-cs"/>
              </a:rPr>
              <a:t>The </a:t>
            </a:r>
            <a:r>
              <a:rPr lang="ja-JP" altLang="en-US" sz="3600" u="sng" dirty="0" smtClean="0">
                <a:latin typeface="Arial"/>
                <a:cs typeface="+mj-cs"/>
              </a:rPr>
              <a:t>“</a:t>
            </a:r>
            <a:r>
              <a:rPr lang="en-US" sz="3600" u="sng" dirty="0" smtClean="0">
                <a:cs typeface="+mj-cs"/>
              </a:rPr>
              <a:t>New</a:t>
            </a:r>
            <a:r>
              <a:rPr lang="ja-JP" altLang="en-US" sz="3600" u="sng" dirty="0" smtClean="0">
                <a:latin typeface="Arial"/>
                <a:cs typeface="+mj-cs"/>
              </a:rPr>
              <a:t>”</a:t>
            </a:r>
            <a:r>
              <a:rPr lang="en-US" sz="3600" u="sng" dirty="0" smtClean="0">
                <a:cs typeface="+mj-cs"/>
              </a:rPr>
              <a:t> Immigrants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Many of these new immigrants didn</a:t>
            </a:r>
            <a:r>
              <a:rPr 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t speak English, came from non democratic governments, had differing religions, and didn</a:t>
            </a:r>
            <a:r>
              <a:rPr 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t </a:t>
            </a:r>
            <a:r>
              <a:rPr lang="ja-JP" altLang="en-US" sz="2800" dirty="0" smtClean="0">
                <a:latin typeface="Arial"/>
                <a:cs typeface="+mn-cs"/>
              </a:rPr>
              <a:t>“</a:t>
            </a:r>
            <a:r>
              <a:rPr lang="en-US" sz="2800" dirty="0" smtClean="0">
                <a:cs typeface="+mn-cs"/>
              </a:rPr>
              <a:t>look</a:t>
            </a:r>
            <a:r>
              <a:rPr lang="ja-JP" altLang="en-US" sz="2800" dirty="0" smtClean="0">
                <a:latin typeface="Arial"/>
                <a:cs typeface="+mn-cs"/>
              </a:rPr>
              <a:t>”</a:t>
            </a:r>
            <a:r>
              <a:rPr lang="en-US" sz="2800" dirty="0" smtClean="0">
                <a:cs typeface="+mn-cs"/>
              </a:rPr>
              <a:t> American.  </a:t>
            </a:r>
          </a:p>
        </p:txBody>
      </p:sp>
      <p:pic>
        <p:nvPicPr>
          <p:cNvPr id="54275" name="Picture 4" descr="gema_02_img0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0576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1540-North-African-immigrant-at-Ellis-Island-Photograph-by-Augustus-Sh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2"/>
          <a:stretch>
            <a:fillRect/>
          </a:stretch>
        </p:blipFill>
        <p:spPr bwMode="auto">
          <a:xfrm>
            <a:off x="5257800" y="3124200"/>
            <a:ext cx="337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3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cs typeface="+mj-cs"/>
              </a:rPr>
              <a:t>The </a:t>
            </a:r>
            <a:r>
              <a:rPr lang="ja-JP" altLang="en-US" sz="4000" u="sng" dirty="0" smtClean="0">
                <a:latin typeface="Arial"/>
                <a:cs typeface="+mj-cs"/>
              </a:rPr>
              <a:t>“</a:t>
            </a:r>
            <a:r>
              <a:rPr lang="en-US" sz="4000" u="sng" dirty="0" smtClean="0">
                <a:cs typeface="+mj-cs"/>
              </a:rPr>
              <a:t>New</a:t>
            </a:r>
            <a:r>
              <a:rPr lang="ja-JP" altLang="en-US" sz="4000" u="sng" dirty="0" smtClean="0">
                <a:latin typeface="Arial"/>
                <a:cs typeface="+mj-cs"/>
              </a:rPr>
              <a:t>”</a:t>
            </a:r>
            <a:r>
              <a:rPr lang="en-US" sz="4000" u="sng" dirty="0" smtClean="0">
                <a:cs typeface="+mj-cs"/>
              </a:rPr>
              <a:t> Immigrants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cs typeface="+mn-cs"/>
              </a:rPr>
              <a:t>These new immigrants often settled together in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ethnic ghettos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 within the inner east coast cities (Little Italy), and worked in low paying factory jobs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This new wave of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immigrants caused the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emergence of nativism: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     </a:t>
            </a:r>
            <a:r>
              <a:rPr lang="en-US" sz="2400" dirty="0" smtClean="0">
                <a:cs typeface="+mn-cs"/>
              </a:rPr>
              <a:t>an extreme dislike of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immigrants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cs typeface="+mn-cs"/>
              </a:rPr>
              <a:t>                        Why would these new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cs typeface="+mn-cs"/>
              </a:rPr>
              <a:t>                        immigrants want to settle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cs typeface="+mn-cs"/>
              </a:rPr>
              <a:t>                        together in cities?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cs typeface="+mn-cs"/>
            </a:endParaRPr>
          </a:p>
        </p:txBody>
      </p:sp>
      <p:pic>
        <p:nvPicPr>
          <p:cNvPr id="55299" name="Picture 4" descr="3c13735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5686" r="16249" b="13725"/>
          <a:stretch>
            <a:fillRect/>
          </a:stretch>
        </p:blipFill>
        <p:spPr bwMode="auto">
          <a:xfrm>
            <a:off x="4343400" y="2667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Ellis Island</a:t>
            </a:r>
            <a:endParaRPr lang="en-US" sz="5400" dirty="0" smtClean="0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9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To deal with the large # of people arriving in the country, the federal government opened 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Ellis Island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in 1892.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  <a:cs typeface="+mn-cs"/>
              </a:rPr>
              <a:t>Ellis Island (NY) was the entry point for many European immigrants </a:t>
            </a:r>
          </a:p>
        </p:txBody>
      </p:sp>
      <p:pic>
        <p:nvPicPr>
          <p:cNvPr id="50179" name="Picture 4" descr="ellis-island-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5147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ellis_islan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5052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6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Ellis Island</a:t>
            </a:r>
            <a:endParaRPr lang="en-US" sz="4800" dirty="0" smtClean="0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3429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Immigrants had to pass medical, mental, and legal exams and have at least $25 in order to enter into the U.S. 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</a:rPr>
              <a:t>Angel Island is opened off California’s coast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486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1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</a:t>
            </a:r>
            <a:r>
              <a:rPr lang="ja-JP" altLang="en-US" sz="4000" dirty="0" smtClean="0">
                <a:latin typeface="Arial"/>
                <a:cs typeface="+mj-cs"/>
              </a:rPr>
              <a:t>“</a:t>
            </a:r>
            <a:r>
              <a:rPr lang="en-US" sz="4000" dirty="0" smtClean="0">
                <a:cs typeface="+mj-cs"/>
              </a:rPr>
              <a:t>New</a:t>
            </a:r>
            <a:r>
              <a:rPr lang="ja-JP" altLang="en-US" sz="4000" dirty="0" smtClean="0">
                <a:latin typeface="Arial"/>
                <a:cs typeface="+mj-cs"/>
              </a:rPr>
              <a:t>”</a:t>
            </a:r>
            <a:r>
              <a:rPr lang="en-US" sz="4000" dirty="0" smtClean="0">
                <a:cs typeface="+mj-cs"/>
              </a:rPr>
              <a:t> Immigrants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26" y="1664606"/>
            <a:ext cx="861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cs typeface="+mn-cs"/>
              </a:rPr>
              <a:t>Nativism often meant that foreign immigrants were the victims of violence and discrimination.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cs typeface="+mn-cs"/>
              </a:rPr>
              <a:t>Eventually the government passes laws restricting immigration.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CCFFCC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In the 1870’s cities like San Francisco began to resent the cheap labor that the Chinese immigrants  offered and the fact that they had to compete with them for jobs.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>
              <a:solidFill>
                <a:srgbClr val="CCFFCC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CCFFCC"/>
                </a:solidFill>
                <a:cs typeface="+mn-cs"/>
              </a:rPr>
              <a:t>Chinese Exclusion Act of 1882 </a:t>
            </a:r>
            <a:r>
              <a:rPr lang="en-US" sz="2000" dirty="0" smtClean="0">
                <a:cs typeface="+mn-cs"/>
              </a:rPr>
              <a:t>– prohibited Chinese immigrants from legally coming to the United States.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>
                <a:cs typeface="+mn-cs"/>
              </a:rPr>
              <a:t>Wasn’t repealed until 1943.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cs typeface="+mn-cs"/>
              </a:rPr>
              <a:t>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4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45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Boss Tweed, Tammany Hall, Political Machines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Run lives of immigrants in large cities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“Social Gospel”</a:t>
            </a:r>
          </a:p>
          <a:p>
            <a:pPr lvl="1"/>
            <a:r>
              <a:rPr lang="en-US" dirty="0" smtClean="0"/>
              <a:t>Walter </a:t>
            </a:r>
            <a:r>
              <a:rPr lang="en-US" dirty="0" err="1" smtClean="0"/>
              <a:t>Raushenbusch</a:t>
            </a:r>
            <a:r>
              <a:rPr lang="en-US" dirty="0" smtClean="0"/>
              <a:t>, Washington Gladden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Churches should address social issues through Christian charity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Jane Addams – “Settlement house”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Hull House in Chicago (1889)</a:t>
            </a:r>
          </a:p>
          <a:p>
            <a:pPr lvl="1"/>
            <a:r>
              <a:rPr lang="en-US" dirty="0" smtClean="0"/>
              <a:t>Counseling, literacy training, child care, cultural activities for immigrants</a:t>
            </a:r>
          </a:p>
          <a:p>
            <a:pPr lvl="1"/>
            <a:r>
              <a:rPr lang="en-US" dirty="0" smtClean="0"/>
              <a:t>Lillian Wald - Henry Street Settlement, NY</a:t>
            </a:r>
          </a:p>
          <a:p>
            <a:pPr lvl="1"/>
            <a:r>
              <a:rPr lang="en-US" dirty="0" smtClean="0"/>
              <a:t>Become centers for women’s rights activism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Whole families tended to work </a:t>
            </a:r>
            <a:r>
              <a:rPr lang="en-US" dirty="0" smtClean="0"/>
              <a:t>because wages were low and no one person could earn enough to support the whole family.</a:t>
            </a:r>
          </a:p>
          <a:p>
            <a:pPr lvl="1">
              <a:defRPr/>
            </a:pPr>
            <a:r>
              <a:rPr lang="en-US" dirty="0" smtClean="0">
                <a:solidFill>
                  <a:srgbClr val="CCFFCC"/>
                </a:solidFill>
              </a:rPr>
              <a:t>Women &amp; children worked in mills and factories</a:t>
            </a:r>
            <a:r>
              <a:rPr lang="en-US" dirty="0" smtClean="0"/>
              <a:t>.</a:t>
            </a:r>
          </a:p>
          <a:p>
            <a:pPr lvl="2">
              <a:defRPr/>
            </a:pPr>
            <a:r>
              <a:rPr lang="en-US" dirty="0" smtClean="0">
                <a:solidFill>
                  <a:srgbClr val="CCFFCC"/>
                </a:solidFill>
              </a:rPr>
              <a:t>12 hours a day, six days a week</a:t>
            </a:r>
          </a:p>
          <a:p>
            <a:pPr lvl="2">
              <a:defRPr/>
            </a:pPr>
            <a:r>
              <a:rPr lang="en-US" dirty="0" smtClean="0"/>
              <a:t>Women worked simple machines – no opportunity for advancement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67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</TotalTime>
  <Words>758</Words>
  <Application>Microsoft Macintosh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Chapter 23, 24, and 25</vt:lpstr>
      <vt:lpstr>European Immigration</vt:lpstr>
      <vt:lpstr>The “New” Immigrants</vt:lpstr>
      <vt:lpstr>The “New” Immigrants</vt:lpstr>
      <vt:lpstr>Ellis Island</vt:lpstr>
      <vt:lpstr>Ellis Island</vt:lpstr>
      <vt:lpstr>The “New” Immigrants</vt:lpstr>
      <vt:lpstr>Reaction to Immigrants</vt:lpstr>
      <vt:lpstr>Problems in the Cities</vt:lpstr>
      <vt:lpstr>Problems in the Cities</vt:lpstr>
      <vt:lpstr>Problems in the Cities</vt:lpstr>
      <vt:lpstr>Problems in the Cities</vt:lpstr>
      <vt:lpstr>Negative Effects</vt:lpstr>
      <vt:lpstr>PowerPoint Presentation</vt:lpstr>
      <vt:lpstr>Statue of Liberty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23, 24, and 25</dc:title>
  <dc:creator>Gail Harris</dc:creator>
  <cp:lastModifiedBy>Gail Harris</cp:lastModifiedBy>
  <cp:revision>17</cp:revision>
  <dcterms:created xsi:type="dcterms:W3CDTF">2015-12-08T02:36:55Z</dcterms:created>
  <dcterms:modified xsi:type="dcterms:W3CDTF">2015-12-08T03:06:59Z</dcterms:modified>
</cp:coreProperties>
</file>