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notesMasterIdLst>
    <p:notesMasterId r:id="rId7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56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3" d="100"/>
          <a:sy n="33" d="100"/>
        </p:scale>
        <p:origin x="-112" y="-8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presProps" Target="presProps.xml"/><Relationship Id="rId81" Type="http://schemas.openxmlformats.org/officeDocument/2006/relationships/viewProps" Target="viewProps.xml"/><Relationship Id="rId82" Type="http://schemas.openxmlformats.org/officeDocument/2006/relationships/theme" Target="theme/theme1.xml"/><Relationship Id="rId83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notesMaster" Target="notesMasters/notesMaster1.xml"/><Relationship Id="rId79" Type="http://schemas.openxmlformats.org/officeDocument/2006/relationships/printerSettings" Target="printerSettings/printerSettings1.bin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78772-A366-7344-BA9A-4448188486BD}" type="datetimeFigureOut">
              <a:rPr lang="en-US" smtClean="0"/>
              <a:t>12/7/15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B3B3DD-37A2-E146-B40C-539EB4403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00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>
                <a:latin typeface="Calibri" charset="0"/>
                <a:ea typeface="MS PGothic" charset="0"/>
              </a:rPr>
              <a:t>Can the Law Reach Him? 1872 </a:t>
            </a:r>
            <a:r>
              <a:rPr lang="en-US">
                <a:latin typeface="Calibri" charset="0"/>
                <a:ea typeface="MS PGothic" charset="0"/>
              </a:rPr>
              <a:t>Cartoonist Thomas Nast</a:t>
            </a:r>
          </a:p>
          <a:p>
            <a:r>
              <a:rPr lang="en-US">
                <a:latin typeface="Calibri" charset="0"/>
                <a:ea typeface="MS PGothic" charset="0"/>
              </a:rPr>
              <a:t>attacked “Boss” Tweed in a series of cartoons like this one</a:t>
            </a:r>
          </a:p>
          <a:p>
            <a:r>
              <a:rPr lang="en-US">
                <a:latin typeface="Calibri" charset="0"/>
                <a:ea typeface="MS PGothic" charset="0"/>
              </a:rPr>
              <a:t>that appeared in </a:t>
            </a:r>
            <a:r>
              <a:rPr lang="en-US" i="1">
                <a:latin typeface="Calibri" charset="0"/>
                <a:ea typeface="MS PGothic" charset="0"/>
              </a:rPr>
              <a:t>Harper’s Weekly </a:t>
            </a:r>
            <a:r>
              <a:rPr lang="en-US">
                <a:latin typeface="Calibri" charset="0"/>
                <a:ea typeface="MS PGothic" charset="0"/>
              </a:rPr>
              <a:t>in 1872. Here Nast depicts</a:t>
            </a:r>
          </a:p>
          <a:p>
            <a:r>
              <a:rPr lang="en-US">
                <a:latin typeface="Calibri" charset="0"/>
                <a:ea typeface="MS PGothic" charset="0"/>
              </a:rPr>
              <a:t>the corrupt Tweed as a powerful giant, towering over a</a:t>
            </a:r>
          </a:p>
          <a:p>
            <a:r>
              <a:rPr lang="en-US">
                <a:latin typeface="Calibri" charset="0"/>
                <a:ea typeface="MS PGothic" charset="0"/>
              </a:rPr>
              <a:t>puny law force. Bettmann/CORBIS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78E9200A-67E0-0649-8E15-B4C658D66B8A}" type="slidenum">
              <a:rPr lang="en-US">
                <a:latin typeface="Calibri" charset="0"/>
              </a:rPr>
              <a:pPr/>
              <a:t>7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/>
              <a:t>3</a:t>
            </a: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Rectangle 6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  <p:sp>
        <p:nvSpPr>
          <p:cNvPr id="30726" name="Rectangle 7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/>
              <a:t>3</a:t>
            </a: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Rectangle 6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  <p:sp>
        <p:nvSpPr>
          <p:cNvPr id="32774" name="Rectangle 7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/>
              <a:t>9</a:t>
            </a:r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9" name="Rectangle 6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lnSpc>
                <a:spcPct val="85000"/>
              </a:lnSpc>
              <a:spcBef>
                <a:spcPct val="15000"/>
              </a:spcBef>
            </a:pPr>
            <a:endParaRPr lang="en-US">
              <a:latin typeface="Times New Roman" charset="0"/>
            </a:endParaRPr>
          </a:p>
          <a:p>
            <a:pPr lvl="1" eaLnBrk="1" hangingPunct="1">
              <a:lnSpc>
                <a:spcPct val="85000"/>
              </a:lnSpc>
              <a:spcBef>
                <a:spcPct val="15000"/>
              </a:spcBef>
            </a:pPr>
            <a:endParaRPr lang="en-US">
              <a:latin typeface="Times New Roman" charset="0"/>
            </a:endParaRPr>
          </a:p>
          <a:p>
            <a:pPr lvl="1" eaLnBrk="1" hangingPunct="1">
              <a:lnSpc>
                <a:spcPct val="85000"/>
              </a:lnSpc>
              <a:spcBef>
                <a:spcPct val="15000"/>
              </a:spcBef>
            </a:pPr>
            <a:r>
              <a:rPr lang="en-US">
                <a:latin typeface="Times New Roman" charset="0"/>
              </a:rPr>
              <a:t>Henry Bessemer (&amp; William Kelly) turned iron into steel in 1850s—process allowed for mass production of steel</a:t>
            </a:r>
          </a:p>
        </p:txBody>
      </p:sp>
      <p:sp>
        <p:nvSpPr>
          <p:cNvPr id="36870" name="Rectangle 7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MS PGothic" charset="0"/>
              </a:rPr>
              <a:t>Map 23.1 </a:t>
            </a:r>
            <a:r>
              <a:rPr lang="en-US" b="1">
                <a:latin typeface="Calibri" charset="0"/>
                <a:ea typeface="MS PGothic" charset="0"/>
              </a:rPr>
              <a:t>Hayes-Tilden Disputed Election of 1876</a:t>
            </a:r>
          </a:p>
          <a:p>
            <a:r>
              <a:rPr lang="en-US" b="1">
                <a:latin typeface="Calibri" charset="0"/>
                <a:ea typeface="MS PGothic" charset="0"/>
              </a:rPr>
              <a:t>(with electoral vote by state) </a:t>
            </a:r>
            <a:r>
              <a:rPr lang="en-US">
                <a:latin typeface="Calibri" charset="0"/>
                <a:ea typeface="MS PGothic" charset="0"/>
              </a:rPr>
              <a:t>Nineteen of the twenty</a:t>
            </a:r>
          </a:p>
          <a:p>
            <a:r>
              <a:rPr lang="en-US">
                <a:latin typeface="Calibri" charset="0"/>
                <a:ea typeface="MS PGothic" charset="0"/>
              </a:rPr>
              <a:t>disputed votes composed the total electoral count of</a:t>
            </a:r>
          </a:p>
          <a:p>
            <a:r>
              <a:rPr lang="en-US">
                <a:latin typeface="Calibri" charset="0"/>
                <a:ea typeface="MS PGothic" charset="0"/>
              </a:rPr>
              <a:t>Louisiana, South Carolina, and Florida. The twentieth was</a:t>
            </a:r>
          </a:p>
          <a:p>
            <a:r>
              <a:rPr lang="en-US">
                <a:latin typeface="Calibri" charset="0"/>
                <a:ea typeface="MS PGothic" charset="0"/>
              </a:rPr>
              <a:t>one of Oregon’s three votes, cast by an elector who turned</a:t>
            </a:r>
          </a:p>
          <a:p>
            <a:r>
              <a:rPr lang="en-US">
                <a:latin typeface="Calibri" charset="0"/>
                <a:ea typeface="MS PGothic" charset="0"/>
              </a:rPr>
              <a:t>out to be ineligible because he was a federal officeholder</a:t>
            </a:r>
          </a:p>
          <a:p>
            <a:r>
              <a:rPr lang="en-US">
                <a:latin typeface="Calibri" charset="0"/>
                <a:ea typeface="MS PGothic" charset="0"/>
              </a:rPr>
              <a:t>(a postmaster), contrary to the Constitution (see Art. II, Sec. I,</a:t>
            </a:r>
          </a:p>
          <a:p>
            <a:r>
              <a:rPr lang="en-US">
                <a:latin typeface="Calibri" charset="0"/>
                <a:ea typeface="MS PGothic" charset="0"/>
              </a:rPr>
              <a:t>para. 2). © 2016 Cengage Learning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1AC5CD5E-CF68-4E42-905D-139CD48E552A}" type="slidenum">
              <a:rPr lang="en-US">
                <a:latin typeface="Calibri" charset="0"/>
              </a:rPr>
              <a:pPr/>
              <a:t>16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4C799-6156-2147-A86F-C6147615061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90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MS PGothic" charset="0"/>
              </a:rPr>
              <a:t>Map 23.3 </a:t>
            </a:r>
            <a:r>
              <a:rPr lang="en-US" b="1">
                <a:latin typeface="Calibri" charset="0"/>
                <a:ea typeface="MS PGothic" charset="0"/>
              </a:rPr>
              <a:t>Presidential Election of 1892 (showing vote by county) </a:t>
            </a:r>
            <a:r>
              <a:rPr lang="en-US">
                <a:latin typeface="Calibri" charset="0"/>
                <a:ea typeface="MS PGothic" charset="0"/>
              </a:rPr>
              <a:t>Note the concentration</a:t>
            </a:r>
          </a:p>
          <a:p>
            <a:r>
              <a:rPr lang="en-US">
                <a:latin typeface="Calibri" charset="0"/>
                <a:ea typeface="MS PGothic" charset="0"/>
              </a:rPr>
              <a:t>of Populist strength in the semiarid farming regions of the western half of the</a:t>
            </a:r>
          </a:p>
          <a:p>
            <a:r>
              <a:rPr lang="en-US">
                <a:latin typeface="Calibri" charset="0"/>
                <a:ea typeface="MS PGothic" charset="0"/>
              </a:rPr>
              <a:t>country. (Compare this with Map 26.4, showing average annual precipitation with major</a:t>
            </a:r>
          </a:p>
          <a:p>
            <a:r>
              <a:rPr lang="en-US">
                <a:latin typeface="Calibri" charset="0"/>
                <a:ea typeface="MS PGothic" charset="0"/>
              </a:rPr>
              <a:t>agricultural products as of 1900, on p. 587.) © 2016 Cengage Learning</a:t>
            </a:r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5B2AD6D6-333B-794E-B771-C8B6F4A7ED4D}" type="slidenum">
              <a:rPr lang="en-US">
                <a:latin typeface="Calibri" charset="0"/>
              </a:rPr>
              <a:pPr/>
              <a:t>29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>
                <a:latin typeface="Calibri" charset="0"/>
                <a:ea typeface="MS PGothic" charset="0"/>
              </a:rPr>
              <a:t>The Homestead Strike, 1892 </a:t>
            </a:r>
            <a:r>
              <a:rPr lang="en-US">
                <a:latin typeface="Calibri" charset="0"/>
                <a:ea typeface="MS PGothic" charset="0"/>
              </a:rPr>
              <a:t>Three hundred armed</a:t>
            </a:r>
          </a:p>
          <a:p>
            <a:r>
              <a:rPr lang="en-US">
                <a:latin typeface="Calibri" charset="0"/>
                <a:ea typeface="MS PGothic" charset="0"/>
              </a:rPr>
              <a:t>Pinkerton detectives floated on barges down the Monongahela</a:t>
            </a:r>
          </a:p>
          <a:p>
            <a:r>
              <a:rPr lang="en-US">
                <a:latin typeface="Calibri" charset="0"/>
                <a:ea typeface="MS PGothic" charset="0"/>
              </a:rPr>
              <a:t>River to the site of the Carnegie steel plant at</a:t>
            </a:r>
          </a:p>
          <a:p>
            <a:r>
              <a:rPr lang="en-US">
                <a:latin typeface="Calibri" charset="0"/>
                <a:ea typeface="MS PGothic" charset="0"/>
              </a:rPr>
              <a:t>Homestead, Pennsylvania. Met by a defiant and disciplined</a:t>
            </a:r>
          </a:p>
          <a:p>
            <a:r>
              <a:rPr lang="en-US">
                <a:latin typeface="Calibri" charset="0"/>
                <a:ea typeface="MS PGothic" charset="0"/>
              </a:rPr>
              <a:t>force of strikers, they were compelled to surrender.</a:t>
            </a:r>
          </a:p>
          <a:p>
            <a:r>
              <a:rPr lang="en-US">
                <a:latin typeface="Calibri" charset="0"/>
                <a:ea typeface="MS PGothic" charset="0"/>
              </a:rPr>
              <a:t>Here the Pinkerton men are shown disembarking from</a:t>
            </a:r>
          </a:p>
          <a:p>
            <a:r>
              <a:rPr lang="en-US">
                <a:latin typeface="Calibri" charset="0"/>
                <a:ea typeface="MS PGothic" charset="0"/>
              </a:rPr>
              <a:t>their barges after their capitulation, while the jeering</a:t>
            </a:r>
          </a:p>
          <a:p>
            <a:r>
              <a:rPr lang="en-US">
                <a:latin typeface="Calibri" charset="0"/>
                <a:ea typeface="MS PGothic" charset="0"/>
              </a:rPr>
              <a:t>strikers ashore exult in their victory.</a:t>
            </a:r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CE9B89C1-253D-9343-BE7B-E70E4EFA63FF}" type="slidenum">
              <a:rPr lang="en-US">
                <a:latin typeface="Calibri" charset="0"/>
              </a:rPr>
              <a:pPr/>
              <a:t>31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MS PGothic" charset="0"/>
              </a:rPr>
              <a:t>Map 26.6 </a:t>
            </a:r>
            <a:r>
              <a:rPr lang="en-US" b="1">
                <a:latin typeface="Calibri" charset="0"/>
                <a:ea typeface="MS PGothic" charset="0"/>
              </a:rPr>
              <a:t>Presidential Election of 1896 (with electoral vote by state) </a:t>
            </a:r>
            <a:r>
              <a:rPr lang="en-US">
                <a:latin typeface="Calibri" charset="0"/>
                <a:ea typeface="MS PGothic" charset="0"/>
              </a:rPr>
              <a:t>This election</a:t>
            </a:r>
          </a:p>
          <a:p>
            <a:r>
              <a:rPr lang="en-US">
                <a:latin typeface="Calibri" charset="0"/>
                <a:ea typeface="MS PGothic" charset="0"/>
              </a:rPr>
              <a:t>tolled the death knell of the Gilded Age political party system, with its razor-close elections,</a:t>
            </a:r>
          </a:p>
          <a:p>
            <a:r>
              <a:rPr lang="en-US">
                <a:latin typeface="Calibri" charset="0"/>
                <a:ea typeface="MS PGothic" charset="0"/>
              </a:rPr>
              <a:t>strong party loyalties, and high voter turnouts. Bryan’s sweep of the southern states</a:t>
            </a:r>
          </a:p>
          <a:p>
            <a:r>
              <a:rPr lang="en-US">
                <a:latin typeface="Calibri" charset="0"/>
                <a:ea typeface="MS PGothic" charset="0"/>
              </a:rPr>
              <a:t>and strong showing in the West gave him only 176 electoral votes to McKinley’s 271 from</a:t>
            </a:r>
          </a:p>
          <a:p>
            <a:r>
              <a:rPr lang="en-US">
                <a:latin typeface="Calibri" charset="0"/>
                <a:ea typeface="MS PGothic" charset="0"/>
              </a:rPr>
              <a:t>the more populous North and East. For years after 1896, Republicans predominated, and</a:t>
            </a:r>
          </a:p>
          <a:p>
            <a:r>
              <a:rPr lang="en-US">
                <a:latin typeface="Calibri" charset="0"/>
                <a:ea typeface="MS PGothic" charset="0"/>
              </a:rPr>
              <a:t>citizens showed a declining interest in joining parties and voting. © 2016 Cengage Learning</a:t>
            </a:r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C3492050-0E25-064B-BADA-3AF23672555E}" type="slidenum">
              <a:rPr lang="en-US">
                <a:latin typeface="Calibri" charset="0"/>
              </a:rPr>
              <a:pPr/>
              <a:t>40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>
                <a:latin typeface="Calibri" charset="0"/>
                <a:ea typeface="MS PGothic" charset="0"/>
              </a:rPr>
              <a:t>Campaign Gimcracks, 1896 </a:t>
            </a:r>
            <a:r>
              <a:rPr lang="en-US">
                <a:latin typeface="Calibri" charset="0"/>
                <a:ea typeface="MS PGothic" charset="0"/>
              </a:rPr>
              <a:t>These mechanical cards predicted Republican prosperity with</a:t>
            </a:r>
          </a:p>
          <a:p>
            <a:r>
              <a:rPr lang="en-US">
                <a:latin typeface="Calibri" charset="0"/>
                <a:ea typeface="MS PGothic" charset="0"/>
              </a:rPr>
              <a:t>McKinley and economic ruin with Bryan.</a:t>
            </a:r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B79ACDC2-2186-FC47-9439-1539F991138D}" type="slidenum">
              <a:rPr lang="en-US">
                <a:latin typeface="Calibri" charset="0"/>
              </a:rPr>
              <a:pPr/>
              <a:t>46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>
                <a:latin typeface="Calibri" charset="0"/>
                <a:ea typeface="MS PGothic" charset="0"/>
              </a:rPr>
              <a:t>Campaign Gimcracks, 1896 </a:t>
            </a:r>
            <a:r>
              <a:rPr lang="en-US">
                <a:latin typeface="Calibri" charset="0"/>
                <a:ea typeface="MS PGothic" charset="0"/>
              </a:rPr>
              <a:t>These mechanical cards predicted Republican prosperity with</a:t>
            </a:r>
          </a:p>
          <a:p>
            <a:r>
              <a:rPr lang="en-US">
                <a:latin typeface="Calibri" charset="0"/>
                <a:ea typeface="MS PGothic" charset="0"/>
              </a:rPr>
              <a:t>McKinley and economic ruin with Bryan.</a:t>
            </a: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74657AB8-3DB0-504F-A164-F8AA77FCF340}" type="slidenum">
              <a:rPr lang="en-US">
                <a:latin typeface="Calibri" charset="0"/>
              </a:rPr>
              <a:pPr/>
              <a:t>47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Spirit Medium" charset="0"/>
              </a:rPr>
              <a:t>The </a:t>
            </a:r>
            <a:r>
              <a:rPr lang="ja-JP" altLang="en-US">
                <a:latin typeface="Spirit Medium" charset="0"/>
              </a:rPr>
              <a:t>“</a:t>
            </a:r>
            <a:r>
              <a:rPr lang="en-US" altLang="ja-JP">
                <a:latin typeface="Spirit Medium" charset="0"/>
              </a:rPr>
              <a:t>Robber Barons</a:t>
            </a:r>
            <a:r>
              <a:rPr lang="ja-JP" altLang="en-US">
                <a:latin typeface="Spirit Medium" charset="0"/>
              </a:rPr>
              <a:t>”</a:t>
            </a:r>
            <a:r>
              <a:rPr lang="en-US" altLang="ja-JP">
                <a:latin typeface="Spirit Medium" charset="0"/>
              </a:rPr>
              <a:t> of the Past</a:t>
            </a:r>
            <a:endParaRPr lang="en-US">
              <a:latin typeface="Spirit Medium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9B2B3-5B9C-4643-AB85-760C4B8586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97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FEFF8-D4FE-EE4E-8B71-EDD6B86EB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174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E8C77-78DD-3249-B804-F69032040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24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C8211-8217-2848-85C7-D66BBA454C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87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66B0E-3E5D-414A-A5DA-454007323D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454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A17D7-D9B7-B34B-BC3C-F83FB53AAC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24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482BD-C8B1-B144-B210-0CBFE2CE5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3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69412-64D5-8742-88AB-4A2AC939F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79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BA0A7-1080-3847-B5B5-E4D6FB6F0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46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B98EE-AA5F-D94E-8093-D51DF2D607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085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5F43F-DCC3-B642-8AE2-FBA04E787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49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052A9-7399-F043-89E3-B079B73823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33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1ADD45FA-741C-6342-AC93-FC0AF4E6C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istory.com/topics/william-jennings-bryan/videos/presidential-election-of-1896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lg93I5ydyNo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b/b5/Andrew_Carnegie,_three-quarter_length_portrait,_seated,_facing_slightly_left,_1913.jpg" TargetMode="External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jpe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jpe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23, 24, and 25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Gilded 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21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Liberal Republican Revolt of 72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3877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CCFFCC"/>
                </a:solidFill>
              </a:rPr>
              <a:t>Liberal Republican Party started to clean up corruption</a:t>
            </a:r>
          </a:p>
          <a:p>
            <a:pPr lvl="1"/>
            <a:r>
              <a:rPr lang="en-US" dirty="0" smtClean="0"/>
              <a:t>Horace Greeley, editor of New York Tribune nominated</a:t>
            </a:r>
          </a:p>
          <a:p>
            <a:pPr lvl="2"/>
            <a:r>
              <a:rPr lang="en-US" dirty="0" smtClean="0"/>
              <a:t>Also endorsed by Democrats due to stance on South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Particularly nasty campaign</a:t>
            </a:r>
          </a:p>
          <a:p>
            <a:pPr lvl="1"/>
            <a:r>
              <a:rPr lang="en-US" dirty="0" smtClean="0"/>
              <a:t>Greeley dubbed atheist, communist, free-lover, vegetarian, co-signor to Davis’ bail bond</a:t>
            </a:r>
          </a:p>
          <a:p>
            <a:pPr lvl="1"/>
            <a:r>
              <a:rPr lang="en-US" dirty="0" smtClean="0"/>
              <a:t>Grant accused of being drunken swindler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CCFFCC"/>
                </a:solidFill>
              </a:rPr>
              <a:t>Grant wins</a:t>
            </a:r>
          </a:p>
          <a:p>
            <a:endParaRPr lang="en-US" dirty="0" smtClean="0"/>
          </a:p>
          <a:p>
            <a:r>
              <a:rPr lang="en-US" dirty="0" smtClean="0"/>
              <a:t>Republicans in Congress take limited action</a:t>
            </a:r>
          </a:p>
          <a:p>
            <a:pPr lvl="1"/>
            <a:r>
              <a:rPr lang="en-US" dirty="0" smtClean="0"/>
              <a:t>Amnesty for former Confederates in South</a:t>
            </a:r>
          </a:p>
          <a:p>
            <a:pPr lvl="1"/>
            <a:r>
              <a:rPr lang="en-US" dirty="0" smtClean="0"/>
              <a:t>Reduction of tariffs</a:t>
            </a:r>
          </a:p>
          <a:p>
            <a:pPr lvl="1"/>
            <a:r>
              <a:rPr lang="en-US" dirty="0" smtClean="0"/>
              <a:t>Attempts to clean up Grant administration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10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Panic of 1873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CCFFCC"/>
                </a:solidFill>
              </a:rPr>
              <a:t>Over spending by railroads and factories. Growth outpaces market sustainability</a:t>
            </a:r>
          </a:p>
          <a:p>
            <a:endParaRPr lang="en-US" dirty="0" smtClean="0"/>
          </a:p>
          <a:p>
            <a:r>
              <a:rPr lang="en-US" dirty="0" smtClean="0"/>
              <a:t>Same causes as other panics	:</a:t>
            </a:r>
          </a:p>
          <a:p>
            <a:pPr lvl="1"/>
            <a:r>
              <a:rPr lang="en-US" dirty="0" smtClean="0"/>
              <a:t>Over-speculation/Easy Credit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As businesses go under banks fail</a:t>
            </a:r>
          </a:p>
          <a:p>
            <a:endParaRPr lang="en-US" dirty="0" smtClean="0"/>
          </a:p>
          <a:p>
            <a:r>
              <a:rPr lang="en-US" dirty="0" smtClean="0"/>
              <a:t>Blacks especially hard hit</a:t>
            </a:r>
          </a:p>
          <a:p>
            <a:pPr lvl="1"/>
            <a:r>
              <a:rPr lang="en-US" dirty="0" smtClean="0"/>
              <a:t>Last to be hired, first laid off</a:t>
            </a:r>
          </a:p>
          <a:p>
            <a:pPr lvl="1"/>
            <a:r>
              <a:rPr lang="en-US" dirty="0" smtClean="0"/>
              <a:t>Freedman’s Savings and Trust Co.</a:t>
            </a:r>
          </a:p>
          <a:p>
            <a:pPr lvl="2"/>
            <a:r>
              <a:rPr lang="en-US" dirty="0" smtClean="0"/>
              <a:t>$7 million in savings lost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129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2763"/>
          </a:xfrm>
        </p:spPr>
        <p:txBody>
          <a:bodyPr/>
          <a:lstStyle/>
          <a:p>
            <a:r>
              <a:rPr lang="en-US" dirty="0" smtClean="0"/>
              <a:t>Continuing Panic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7401"/>
            <a:ext cx="8229600" cy="5561952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CCFFCC"/>
                </a:solidFill>
              </a:rPr>
              <a:t>Debtors demand “greenbacks” to cause inflation</a:t>
            </a:r>
          </a:p>
          <a:p>
            <a:pPr lvl="1"/>
            <a:r>
              <a:rPr lang="en-US" sz="2400" dirty="0" smtClean="0"/>
              <a:t>Easier to pay off debts</a:t>
            </a:r>
          </a:p>
          <a:p>
            <a:pPr lvl="1"/>
            <a:r>
              <a:rPr lang="en-US" sz="2400" dirty="0" smtClean="0"/>
              <a:t>Called “soft money” or “cheap money” policy</a:t>
            </a:r>
          </a:p>
          <a:p>
            <a:pPr lvl="1"/>
            <a:r>
              <a:rPr lang="en-US" sz="2400" dirty="0" smtClean="0"/>
              <a:t>Also want silver coinage</a:t>
            </a:r>
          </a:p>
          <a:p>
            <a:pPr lvl="1"/>
            <a:endParaRPr lang="en-US" sz="2400" dirty="0" smtClean="0"/>
          </a:p>
          <a:p>
            <a:r>
              <a:rPr lang="en-US" sz="2800" dirty="0" smtClean="0">
                <a:solidFill>
                  <a:srgbClr val="CCFFCC"/>
                </a:solidFill>
              </a:rPr>
              <a:t>Bankers and wealthy favor “hard money”</a:t>
            </a:r>
          </a:p>
          <a:p>
            <a:pPr lvl="1"/>
            <a:r>
              <a:rPr lang="en-US" sz="2400" dirty="0" smtClean="0"/>
              <a:t>Unfair to raise inflation to pay back debts since money not as valuable</a:t>
            </a:r>
          </a:p>
          <a:p>
            <a:pPr lvl="1"/>
            <a:r>
              <a:rPr lang="en-US" sz="2400" dirty="0" smtClean="0">
                <a:solidFill>
                  <a:srgbClr val="CCFFCC"/>
                </a:solidFill>
              </a:rPr>
              <a:t>Grant vetoes greenbacks</a:t>
            </a:r>
          </a:p>
          <a:p>
            <a:pPr lvl="1"/>
            <a:r>
              <a:rPr lang="en-US" sz="2400" dirty="0" smtClean="0">
                <a:solidFill>
                  <a:srgbClr val="CCFFCC"/>
                </a:solidFill>
              </a:rPr>
              <a:t>Resumption Act passed</a:t>
            </a:r>
          </a:p>
          <a:p>
            <a:pPr lvl="2"/>
            <a:r>
              <a:rPr lang="en-US" sz="1800" dirty="0" smtClean="0"/>
              <a:t>Lower greenback circulation</a:t>
            </a:r>
          </a:p>
          <a:p>
            <a:pPr lvl="2"/>
            <a:r>
              <a:rPr lang="en-US" sz="1800" dirty="0" smtClean="0">
                <a:solidFill>
                  <a:srgbClr val="CCFFCC"/>
                </a:solidFill>
              </a:rPr>
              <a:t>Redeem paper money at face value after 1879</a:t>
            </a:r>
          </a:p>
        </p:txBody>
      </p:sp>
    </p:spTree>
    <p:extLst>
      <p:ext uri="{BB962C8B-B14F-4D97-AF65-F5344CB8AC3E}">
        <p14:creationId xmlns:p14="http://schemas.microsoft.com/office/powerpoint/2010/main" val="2065692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2763"/>
          </a:xfrm>
        </p:spPr>
        <p:txBody>
          <a:bodyPr/>
          <a:lstStyle/>
          <a:p>
            <a:r>
              <a:rPr lang="en-US" dirty="0" smtClean="0"/>
              <a:t>Continuing Panic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7401"/>
            <a:ext cx="8229600" cy="5561952"/>
          </a:xfrm>
        </p:spPr>
        <p:txBody>
          <a:bodyPr>
            <a:noAutofit/>
          </a:bodyPr>
          <a:lstStyle/>
          <a:p>
            <a:pPr lvl="2"/>
            <a:r>
              <a:rPr lang="en-US" dirty="0">
                <a:solidFill>
                  <a:srgbClr val="CCFFCC"/>
                </a:solidFill>
                <a:latin typeface="Calibri" charset="0"/>
                <a:ea typeface="MS PGothic" charset="0"/>
              </a:rPr>
              <a:t>Debtors looked for relief in </a:t>
            </a:r>
            <a:r>
              <a:rPr lang="en-US" dirty="0" smtClean="0">
                <a:solidFill>
                  <a:srgbClr val="CCFFCC"/>
                </a:solidFill>
                <a:latin typeface="Calibri" charset="0"/>
                <a:ea typeface="MS PGothic" charset="0"/>
              </a:rPr>
              <a:t>silver</a:t>
            </a:r>
          </a:p>
          <a:p>
            <a:pPr lvl="2"/>
            <a:r>
              <a:rPr lang="en-US" dirty="0" smtClean="0">
                <a:solidFill>
                  <a:srgbClr val="CCFFCC"/>
                </a:solidFill>
                <a:latin typeface="Calibri" charset="0"/>
                <a:ea typeface="MS PGothic" charset="0"/>
              </a:rPr>
              <a:t>Demand </a:t>
            </a:r>
            <a:r>
              <a:rPr lang="en-US" dirty="0">
                <a:solidFill>
                  <a:srgbClr val="CCFFCC"/>
                </a:solidFill>
                <a:latin typeface="Calibri" charset="0"/>
                <a:ea typeface="MS PGothic" charset="0"/>
              </a:rPr>
              <a:t>for coinage of more silver was nothing more nor less than another scheme to promote inflation</a:t>
            </a:r>
          </a:p>
          <a:p>
            <a:endParaRPr lang="en-US" sz="2800" dirty="0" smtClean="0"/>
          </a:p>
          <a:p>
            <a:r>
              <a:rPr lang="en-US" sz="2800" dirty="0" smtClean="0"/>
              <a:t>Contraction</a:t>
            </a:r>
          </a:p>
          <a:p>
            <a:pPr lvl="1"/>
            <a:r>
              <a:rPr lang="en-US" sz="2400" dirty="0" smtClean="0"/>
              <a:t>Amount of money in circulation decreases during 1870s</a:t>
            </a:r>
          </a:p>
          <a:p>
            <a:pPr lvl="1"/>
            <a:r>
              <a:rPr lang="en-US" sz="2400" dirty="0" smtClean="0"/>
              <a:t>Value of dollar rises, few redeemed in 1879</a:t>
            </a:r>
          </a:p>
          <a:p>
            <a:pPr lvl="1"/>
            <a:endParaRPr lang="en-US" sz="2400" dirty="0" smtClean="0"/>
          </a:p>
          <a:p>
            <a:r>
              <a:rPr lang="en-US" sz="2800" dirty="0" smtClean="0">
                <a:solidFill>
                  <a:srgbClr val="CCFFCC"/>
                </a:solidFill>
              </a:rPr>
              <a:t>Effect</a:t>
            </a:r>
          </a:p>
          <a:p>
            <a:pPr lvl="1"/>
            <a:r>
              <a:rPr lang="en-US" sz="2400" dirty="0" smtClean="0">
                <a:solidFill>
                  <a:srgbClr val="CCFFCC"/>
                </a:solidFill>
              </a:rPr>
              <a:t>Democrats win House in 1874</a:t>
            </a:r>
          </a:p>
          <a:p>
            <a:pPr lvl="1"/>
            <a:r>
              <a:rPr lang="en-US" sz="2400" dirty="0" smtClean="0">
                <a:solidFill>
                  <a:srgbClr val="CCFFCC"/>
                </a:solidFill>
              </a:rPr>
              <a:t>Greenback Labor Party started in 1878</a:t>
            </a:r>
            <a:endParaRPr lang="en-US" sz="2400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419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Pallid Politics in the Gilded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587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CCFFCC"/>
                </a:solidFill>
              </a:rPr>
              <a:t>“Gilded Age” – coined by Mark Twain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Times look good but problems just beneath the surface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Corruption, heated politics, shady business deals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Republicans gain support from North and West &amp; African Americans in the South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Democrats gain support from South</a:t>
            </a:r>
          </a:p>
        </p:txBody>
      </p:sp>
    </p:spTree>
    <p:extLst>
      <p:ext uri="{BB962C8B-B14F-4D97-AF65-F5344CB8AC3E}">
        <p14:creationId xmlns:p14="http://schemas.microsoft.com/office/powerpoint/2010/main" val="3204017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Election of 1876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3877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CCFFCC"/>
                </a:solidFill>
              </a:rPr>
              <a:t>Republicans nominate Rutherford B. Hayes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CCFFCC"/>
                </a:solidFill>
              </a:rPr>
              <a:t>Democrats nominate Samuel Tilden</a:t>
            </a:r>
          </a:p>
          <a:p>
            <a:pPr lvl="1"/>
            <a:r>
              <a:rPr lang="en-US" dirty="0" smtClean="0"/>
              <a:t>Wins 184 electoral votes, 1 short of victory</a:t>
            </a:r>
          </a:p>
          <a:p>
            <a:pPr lvl="1"/>
            <a:r>
              <a:rPr lang="en-US" dirty="0" smtClean="0"/>
              <a:t>20 votes up for grabs due to questions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Congress can’t decide whether House or Senate should count votes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Electoral Count Act sets up commission to end crisis</a:t>
            </a:r>
          </a:p>
          <a:p>
            <a:pPr lvl="2"/>
            <a:r>
              <a:rPr lang="en-US" dirty="0" smtClean="0"/>
              <a:t>15 men from House, Senate, and Supreme Court</a:t>
            </a:r>
          </a:p>
          <a:p>
            <a:pPr lvl="2"/>
            <a:r>
              <a:rPr lang="en-US" dirty="0" smtClean="0"/>
              <a:t>8 Republicans, 7 Democrats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Democrats filibuster Republican efforts</a:t>
            </a:r>
          </a:p>
        </p:txBody>
      </p:sp>
    </p:spTree>
    <p:extLst>
      <p:ext uri="{BB962C8B-B14F-4D97-AF65-F5344CB8AC3E}">
        <p14:creationId xmlns:p14="http://schemas.microsoft.com/office/powerpoint/2010/main" val="1161104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254000"/>
            <a:ext cx="66167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Box 2"/>
          <p:cNvSpPr txBox="1">
            <a:spLocks noChangeArrowheads="1"/>
          </p:cNvSpPr>
          <p:nvPr/>
        </p:nvSpPr>
        <p:spPr bwMode="auto">
          <a:xfrm>
            <a:off x="7907338" y="6604000"/>
            <a:ext cx="12366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1200" b="1">
                <a:latin typeface="Arial" charset="0"/>
              </a:rPr>
              <a:t>Map 23-1 p494</a:t>
            </a:r>
          </a:p>
        </p:txBody>
      </p:sp>
    </p:spTree>
    <p:extLst>
      <p:ext uri="{BB962C8B-B14F-4D97-AF65-F5344CB8AC3E}">
        <p14:creationId xmlns:p14="http://schemas.microsoft.com/office/powerpoint/2010/main" val="3779070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Compromise of 1877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North/Republicans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Rutherford B. Hayes elected President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 South/Democrats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End of military occupation</a:t>
            </a:r>
          </a:p>
          <a:p>
            <a:pPr lvl="1"/>
            <a:r>
              <a:rPr lang="en-US" dirty="0" smtClean="0"/>
              <a:t>Southern blacks no longer protected</a:t>
            </a:r>
          </a:p>
          <a:p>
            <a:pPr lvl="1"/>
            <a:r>
              <a:rPr lang="en-US" dirty="0" smtClean="0"/>
              <a:t>Supreme Court already struck down much of CRA of 1875</a:t>
            </a:r>
          </a:p>
        </p:txBody>
      </p:sp>
    </p:spTree>
    <p:extLst>
      <p:ext uri="{BB962C8B-B14F-4D97-AF65-F5344CB8AC3E}">
        <p14:creationId xmlns:p14="http://schemas.microsoft.com/office/powerpoint/2010/main" val="2732161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Birth of Jim Crow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7092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CCFFCC"/>
                </a:solidFill>
              </a:rPr>
              <a:t>Southerners use fraud and intimidation to weaken political power of blacks</a:t>
            </a:r>
          </a:p>
          <a:p>
            <a:endParaRPr lang="en-US" dirty="0" smtClean="0"/>
          </a:p>
          <a:p>
            <a:r>
              <a:rPr lang="en-US" dirty="0" smtClean="0"/>
              <a:t>Sharecropping/Tennant Farming</a:t>
            </a:r>
          </a:p>
          <a:p>
            <a:pPr lvl="1"/>
            <a:r>
              <a:rPr lang="en-US" dirty="0" smtClean="0"/>
              <a:t>Farmed land they didn’t own, paid fees to landlord at harvest time, never able to escape debt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Segregation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States legalize segregation through “Jim Crow” laws</a:t>
            </a:r>
          </a:p>
          <a:p>
            <a:pPr lvl="1"/>
            <a:r>
              <a:rPr lang="en-US" dirty="0" err="1" smtClean="0">
                <a:solidFill>
                  <a:srgbClr val="CCFFCC"/>
                </a:solidFill>
              </a:rPr>
              <a:t>Plessy</a:t>
            </a:r>
            <a:r>
              <a:rPr lang="en-US" dirty="0" smtClean="0">
                <a:solidFill>
                  <a:srgbClr val="CCFFCC"/>
                </a:solidFill>
              </a:rPr>
              <a:t>  v. Ferguson (1896)</a:t>
            </a:r>
          </a:p>
          <a:p>
            <a:pPr lvl="2"/>
            <a:r>
              <a:rPr lang="en-US" dirty="0" smtClean="0">
                <a:solidFill>
                  <a:srgbClr val="CCFFCC"/>
                </a:solidFill>
              </a:rPr>
              <a:t>Supreme Court rules “separate but equal” facilities legal</a:t>
            </a:r>
          </a:p>
          <a:p>
            <a:pPr lvl="1"/>
            <a:r>
              <a:rPr lang="en-US" dirty="0" smtClean="0"/>
              <a:t>Violation of laws leads to stiff penalties</a:t>
            </a:r>
          </a:p>
          <a:p>
            <a:pPr lvl="2"/>
            <a:r>
              <a:rPr lang="en-US" dirty="0" smtClean="0"/>
              <a:t>Lynching reaches record levels as whites “enforce” laws themselves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799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Railroad Strike of 1877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 largest railroads cut employee wages by 10%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Workers strike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Hayes calls in federal troops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Strike broken, workers return to work</a:t>
            </a:r>
          </a:p>
          <a:p>
            <a:r>
              <a:rPr lang="en-US" dirty="0" smtClean="0"/>
              <a:t>Labor movement not yet strong, but growing</a:t>
            </a:r>
          </a:p>
        </p:txBody>
      </p:sp>
    </p:spTree>
    <p:extLst>
      <p:ext uri="{BB962C8B-B14F-4D97-AF65-F5344CB8AC3E}">
        <p14:creationId xmlns:p14="http://schemas.microsoft.com/office/powerpoint/2010/main" val="2885846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“Bloody Shirt” Elects Grant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FFCC"/>
                </a:solidFill>
              </a:rPr>
              <a:t>1868 Election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Ulysses S. Grant – Republican</a:t>
            </a:r>
          </a:p>
          <a:p>
            <a:pPr lvl="2"/>
            <a:r>
              <a:rPr lang="en-US" dirty="0" smtClean="0">
                <a:solidFill>
                  <a:srgbClr val="CCFFCC"/>
                </a:solidFill>
              </a:rPr>
              <a:t>No political experience</a:t>
            </a:r>
          </a:p>
          <a:p>
            <a:pPr lvl="2"/>
            <a:r>
              <a:rPr lang="en-US" dirty="0" smtClean="0">
                <a:solidFill>
                  <a:srgbClr val="CCFFCC"/>
                </a:solidFill>
              </a:rPr>
              <a:t>People support him because people looked at hi as having been a good general.</a:t>
            </a:r>
          </a:p>
          <a:p>
            <a:pPr lvl="3"/>
            <a:r>
              <a:rPr lang="en-US" dirty="0" smtClean="0">
                <a:solidFill>
                  <a:srgbClr val="FFFFFF"/>
                </a:solidFill>
              </a:rPr>
              <a:t>Republicans energetically nominated him by “Waving the bloody shirt.”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Horatio Seymour – Democrat</a:t>
            </a:r>
          </a:p>
          <a:p>
            <a:pPr lvl="2"/>
            <a:r>
              <a:rPr lang="en-US" dirty="0" smtClean="0"/>
              <a:t>Disorganized campaign, critical of reconstruction</a:t>
            </a:r>
          </a:p>
          <a:p>
            <a:pPr lvl="2"/>
            <a:r>
              <a:rPr lang="en-US" dirty="0" smtClean="0"/>
              <a:t>Seymour doesn’t support “greenbacks”</a:t>
            </a:r>
          </a:p>
        </p:txBody>
      </p:sp>
    </p:spTree>
    <p:extLst>
      <p:ext uri="{BB962C8B-B14F-4D97-AF65-F5344CB8AC3E}">
        <p14:creationId xmlns:p14="http://schemas.microsoft.com/office/powerpoint/2010/main" val="2959229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Ethnic 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9765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Competition among immigrants for low paying jobs</a:t>
            </a:r>
          </a:p>
          <a:p>
            <a:pPr lvl="1"/>
            <a:r>
              <a:rPr lang="en-US" dirty="0" smtClean="0"/>
              <a:t>Chinese vs. Irish in San Francisco</a:t>
            </a:r>
          </a:p>
          <a:p>
            <a:pPr lvl="1"/>
            <a:r>
              <a:rPr lang="en-US" dirty="0" smtClean="0"/>
              <a:t>Denis Kearney</a:t>
            </a:r>
          </a:p>
          <a:p>
            <a:pPr lvl="2"/>
            <a:r>
              <a:rPr lang="en-US" dirty="0" smtClean="0"/>
              <a:t>“rice eater” vs. “beef eater”</a:t>
            </a:r>
          </a:p>
          <a:p>
            <a:pPr lvl="2"/>
            <a:r>
              <a:rPr lang="en-US" dirty="0" smtClean="0"/>
              <a:t>Irish gangs seek vengeance on Chinese</a:t>
            </a:r>
          </a:p>
          <a:p>
            <a:pPr lvl="2"/>
            <a:endParaRPr lang="en-US" dirty="0" smtClean="0"/>
          </a:p>
          <a:p>
            <a:r>
              <a:rPr lang="en-US" dirty="0" smtClean="0">
                <a:solidFill>
                  <a:srgbClr val="CCFFCC"/>
                </a:solidFill>
              </a:rPr>
              <a:t>Congress passes Chinese Exclusion Act in 1882</a:t>
            </a:r>
          </a:p>
          <a:p>
            <a:pPr lvl="1"/>
            <a:r>
              <a:rPr lang="en-US" dirty="0" smtClean="0"/>
              <a:t>No immigration from China to America</a:t>
            </a:r>
          </a:p>
          <a:p>
            <a:pPr lvl="1"/>
            <a:r>
              <a:rPr lang="en-US" dirty="0" smtClean="0"/>
              <a:t>First restrictive immigration law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44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 of 1880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Republicans </a:t>
            </a:r>
          </a:p>
          <a:p>
            <a:pPr lvl="1"/>
            <a:r>
              <a:rPr lang="en-US" dirty="0" smtClean="0"/>
              <a:t>James Garfield with Chester A. Arthur</a:t>
            </a:r>
          </a:p>
          <a:p>
            <a:pPr lvl="2"/>
            <a:r>
              <a:rPr lang="en-US" dirty="0" smtClean="0"/>
              <a:t>Dark horse candidate from Ohio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Democrats</a:t>
            </a:r>
          </a:p>
          <a:p>
            <a:pPr lvl="1"/>
            <a:r>
              <a:rPr lang="en-US" dirty="0" smtClean="0"/>
              <a:t>Winfield Scott Hancock</a:t>
            </a:r>
          </a:p>
          <a:p>
            <a:pPr lvl="2"/>
            <a:r>
              <a:rPr lang="en-US" dirty="0" smtClean="0"/>
              <a:t>Union hero of Gettysburg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Garfield wins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397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Chester A. Arthur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1372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Garfield assassinated Sept. 1881</a:t>
            </a:r>
          </a:p>
          <a:p>
            <a:pPr lvl="1"/>
            <a:r>
              <a:rPr lang="en-US" dirty="0" smtClean="0"/>
              <a:t>Charles J. </a:t>
            </a:r>
            <a:r>
              <a:rPr lang="en-US" dirty="0" err="1" smtClean="0"/>
              <a:t>Guiteau</a:t>
            </a:r>
            <a:r>
              <a:rPr lang="en-US" dirty="0" smtClean="0"/>
              <a:t>, Stalwart</a:t>
            </a:r>
          </a:p>
          <a:p>
            <a:pPr lvl="1"/>
            <a:r>
              <a:rPr lang="en-US" dirty="0" smtClean="0"/>
              <a:t>He was shot at a Washington train station and died 11 weeks later of his injuries.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Arthur becomes president</a:t>
            </a:r>
          </a:p>
          <a:p>
            <a:pPr lvl="1"/>
            <a:r>
              <a:rPr lang="en-US" dirty="0" smtClean="0"/>
              <a:t>Reform-minded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Pendleton Act passed</a:t>
            </a:r>
          </a:p>
          <a:p>
            <a:pPr lvl="2"/>
            <a:r>
              <a:rPr lang="en-US" dirty="0" smtClean="0"/>
              <a:t>Civil Service Reform, merit based system ends patronage</a:t>
            </a:r>
          </a:p>
          <a:p>
            <a:pPr lvl="2"/>
            <a:r>
              <a:rPr lang="en-US" dirty="0" smtClean="0"/>
              <a:t>Civil Service Commission</a:t>
            </a:r>
          </a:p>
          <a:p>
            <a:pPr lvl="3"/>
            <a:r>
              <a:rPr lang="en-US" dirty="0" smtClean="0"/>
              <a:t>Awards jobs based on performance</a:t>
            </a:r>
          </a:p>
          <a:p>
            <a:pPr lvl="2"/>
            <a:r>
              <a:rPr lang="en-US" dirty="0" smtClean="0"/>
              <a:t>Only affects 10% of federal jobs</a:t>
            </a:r>
          </a:p>
          <a:p>
            <a:pPr lvl="2"/>
            <a:r>
              <a:rPr lang="en-US" dirty="0" smtClean="0"/>
              <a:t>Sets tone for further reform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347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 of 1884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James G. Blaine – Republican</a:t>
            </a:r>
          </a:p>
          <a:p>
            <a:pPr lvl="1"/>
            <a:r>
              <a:rPr lang="en-US" dirty="0" err="1" smtClean="0"/>
              <a:t>Mugwumps</a:t>
            </a:r>
            <a:endParaRPr lang="en-US" dirty="0" smtClean="0"/>
          </a:p>
          <a:p>
            <a:pPr lvl="2"/>
            <a:r>
              <a:rPr lang="en-US" dirty="0" smtClean="0"/>
              <a:t>Reform-minded Republicans jump ship to the Democrats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Grover Cleveland – Democrat</a:t>
            </a:r>
          </a:p>
          <a:p>
            <a:pPr lvl="1"/>
            <a:r>
              <a:rPr lang="en-US" dirty="0" smtClean="0"/>
              <a:t>Subject of mud-slinging over affair and 8 year old child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301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FFCC"/>
                </a:solidFill>
              </a:rPr>
              <a:t>“Old Grover”</a:t>
            </a:r>
            <a:endParaRPr lang="en-US" dirty="0">
              <a:solidFill>
                <a:srgbClr val="CCFF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625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CCFFCC"/>
                </a:solidFill>
              </a:rPr>
              <a:t>First Democratic President since Buchanan in 56 (28 years)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CCFFCC"/>
                </a:solidFill>
              </a:rPr>
              <a:t>Supports laissez-faire capitalism</a:t>
            </a:r>
          </a:p>
          <a:p>
            <a:endParaRPr lang="en-US" dirty="0" smtClean="0">
              <a:solidFill>
                <a:srgbClr val="CCFFCC"/>
              </a:solidFill>
            </a:endParaRPr>
          </a:p>
          <a:p>
            <a:r>
              <a:rPr lang="en-US" dirty="0" smtClean="0"/>
              <a:t>Appoints former Confederates to cabinet</a:t>
            </a:r>
          </a:p>
          <a:p>
            <a:endParaRPr lang="en-US" dirty="0" smtClean="0"/>
          </a:p>
          <a:p>
            <a:r>
              <a:rPr lang="en-US" dirty="0" smtClean="0"/>
              <a:t>Man of principle</a:t>
            </a:r>
          </a:p>
          <a:p>
            <a:pPr lvl="1"/>
            <a:r>
              <a:rPr lang="en-US" dirty="0" smtClean="0"/>
              <a:t>Wants to continue civil service reform</a:t>
            </a:r>
          </a:p>
          <a:p>
            <a:pPr lvl="1"/>
            <a:r>
              <a:rPr lang="en-US" dirty="0" smtClean="0"/>
              <a:t>¾ of all federal employees fired, half replaced by Democrats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Struggles over military pensions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539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Cleveland and Tariffs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Budget surplus </a:t>
            </a:r>
          </a:p>
          <a:p>
            <a:pPr lvl="1"/>
            <a:r>
              <a:rPr lang="en-US" dirty="0" smtClean="0"/>
              <a:t>Cleveland doesn’t believe </a:t>
            </a:r>
            <a:r>
              <a:rPr lang="en-US" dirty="0" err="1" smtClean="0"/>
              <a:t>gov.</a:t>
            </a:r>
            <a:r>
              <a:rPr lang="en-US" dirty="0" smtClean="0"/>
              <a:t> should take in more than it needs</a:t>
            </a:r>
          </a:p>
          <a:p>
            <a:pPr lvl="1"/>
            <a:r>
              <a:rPr lang="en-US" dirty="0" smtClean="0"/>
              <a:t>Solutions</a:t>
            </a:r>
          </a:p>
          <a:p>
            <a:pPr lvl="2"/>
            <a:r>
              <a:rPr lang="en-US" dirty="0" smtClean="0"/>
              <a:t>Increase spending, or cut taxes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Cleveland asks Congress to lower Tariff</a:t>
            </a:r>
          </a:p>
          <a:p>
            <a:pPr lvl="1"/>
            <a:r>
              <a:rPr lang="en-US" dirty="0" smtClean="0"/>
              <a:t>Businesses side with Republicans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Election of 1888, Tariff is primary issue</a:t>
            </a:r>
          </a:p>
          <a:p>
            <a:pPr lvl="1"/>
            <a:r>
              <a:rPr lang="en-US" dirty="0" smtClean="0"/>
              <a:t>Harrison wins close race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857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Billion Dollar Congress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9765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Republicans eager to assert power</a:t>
            </a:r>
          </a:p>
          <a:p>
            <a:pPr lvl="1"/>
            <a:r>
              <a:rPr lang="en-US" dirty="0" smtClean="0"/>
              <a:t>Thomas “Czar” Reed – Speaker of the House</a:t>
            </a:r>
          </a:p>
          <a:p>
            <a:pPr lvl="2"/>
            <a:r>
              <a:rPr lang="en-US" dirty="0" smtClean="0"/>
              <a:t>Runs House as dictatorship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US Government spends $1 billion</a:t>
            </a:r>
          </a:p>
          <a:p>
            <a:r>
              <a:rPr lang="en-US" dirty="0" smtClean="0"/>
              <a:t>Pensions given liberally to veterans </a:t>
            </a:r>
          </a:p>
          <a:p>
            <a:r>
              <a:rPr lang="en-US" dirty="0" smtClean="0"/>
              <a:t>Silver purchased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CCFFCC"/>
                </a:solidFill>
              </a:rPr>
              <a:t>McKinley Tariff (1890)</a:t>
            </a:r>
          </a:p>
          <a:p>
            <a:pPr lvl="1"/>
            <a:r>
              <a:rPr lang="en-US" dirty="0" smtClean="0"/>
              <a:t>48%, highest peacetime rate ever</a:t>
            </a:r>
          </a:p>
          <a:p>
            <a:pPr lvl="1"/>
            <a:r>
              <a:rPr lang="en-US" dirty="0" smtClean="0"/>
              <a:t>Benefits business leaders, angers farmers</a:t>
            </a:r>
          </a:p>
        </p:txBody>
      </p:sp>
    </p:spTree>
    <p:extLst>
      <p:ext uri="{BB962C8B-B14F-4D97-AF65-F5344CB8AC3E}">
        <p14:creationId xmlns:p14="http://schemas.microsoft.com/office/powerpoint/2010/main" val="109586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Discontent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3877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CCFFCC"/>
                </a:solidFill>
              </a:rPr>
              <a:t>1892 – Populist Party (People’s Party)</a:t>
            </a:r>
          </a:p>
          <a:p>
            <a:pPr lvl="1"/>
            <a:r>
              <a:rPr lang="en-US" dirty="0" smtClean="0"/>
              <a:t>Rooted in the Farmers’ Alliance</a:t>
            </a:r>
          </a:p>
          <a:p>
            <a:pPr lvl="2"/>
            <a:r>
              <a:rPr lang="en-US" dirty="0" smtClean="0">
                <a:solidFill>
                  <a:srgbClr val="CCFFCC"/>
                </a:solidFill>
              </a:rPr>
              <a:t>Leader – Tom Watson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Inflation through “cheap money”</a:t>
            </a:r>
          </a:p>
          <a:p>
            <a:pPr lvl="2"/>
            <a:r>
              <a:rPr lang="en-US" dirty="0" smtClean="0">
                <a:solidFill>
                  <a:srgbClr val="CCFFCC"/>
                </a:solidFill>
              </a:rPr>
              <a:t>Paper and silver</a:t>
            </a:r>
          </a:p>
          <a:p>
            <a:pPr lvl="2"/>
            <a:r>
              <a:rPr lang="en-US" dirty="0" smtClean="0">
                <a:solidFill>
                  <a:srgbClr val="CCFFCC"/>
                </a:solidFill>
              </a:rPr>
              <a:t>Inflation</a:t>
            </a:r>
          </a:p>
          <a:p>
            <a:pPr lvl="1"/>
            <a:r>
              <a:rPr lang="en-US" dirty="0" smtClean="0"/>
              <a:t>Graduated income tax</a:t>
            </a:r>
          </a:p>
          <a:p>
            <a:pPr lvl="1"/>
            <a:r>
              <a:rPr lang="en-US" dirty="0" smtClean="0"/>
              <a:t>Government regulation</a:t>
            </a:r>
          </a:p>
          <a:p>
            <a:pPr lvl="2"/>
            <a:r>
              <a:rPr lang="en-US" dirty="0" smtClean="0"/>
              <a:t>Railroads, telegraphs, telephones</a:t>
            </a:r>
          </a:p>
          <a:p>
            <a:pPr lvl="1"/>
            <a:r>
              <a:rPr lang="en-US" dirty="0" smtClean="0"/>
              <a:t>Direct election of Senators</a:t>
            </a:r>
          </a:p>
          <a:p>
            <a:pPr lvl="1"/>
            <a:r>
              <a:rPr lang="en-US" dirty="0" smtClean="0"/>
              <a:t>Initiative and referendum</a:t>
            </a:r>
          </a:p>
          <a:p>
            <a:pPr lvl="1"/>
            <a:r>
              <a:rPr lang="en-US" dirty="0" smtClean="0"/>
              <a:t>Shorter working day</a:t>
            </a:r>
          </a:p>
          <a:p>
            <a:pPr lvl="1"/>
            <a:r>
              <a:rPr lang="en-US" dirty="0" smtClean="0"/>
              <a:t>Immigration restrictions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396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 of 1892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6195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Democrats – Grover Cleveland</a:t>
            </a:r>
          </a:p>
          <a:p>
            <a:r>
              <a:rPr lang="en-US" dirty="0" smtClean="0"/>
              <a:t>Republicans – Benjamin Harrison</a:t>
            </a:r>
          </a:p>
          <a:p>
            <a:r>
              <a:rPr lang="en-US" dirty="0" smtClean="0"/>
              <a:t>Populist/Peoples – James B. Weaver</a:t>
            </a:r>
          </a:p>
          <a:p>
            <a:endParaRPr lang="en-US" dirty="0" smtClean="0"/>
          </a:p>
          <a:p>
            <a:r>
              <a:rPr lang="en-US" dirty="0" smtClean="0"/>
              <a:t>Populist Party wins 22 electoral votes in Western States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no support in South due to courting black vote</a:t>
            </a:r>
          </a:p>
          <a:p>
            <a:pPr lvl="1"/>
            <a:r>
              <a:rPr lang="en-US" dirty="0" smtClean="0"/>
              <a:t>Election results in literacy tests, poll taxes, and “Grandfather clauses” in South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Cleveland wins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408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254000"/>
            <a:ext cx="84074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5" name="TextBox 2"/>
          <p:cNvSpPr txBox="1">
            <a:spLocks noChangeArrowheads="1"/>
          </p:cNvSpPr>
          <p:nvPr/>
        </p:nvSpPr>
        <p:spPr bwMode="auto">
          <a:xfrm>
            <a:off x="7907338" y="6604000"/>
            <a:ext cx="12366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1200" b="1">
                <a:latin typeface="Arial" charset="0"/>
              </a:rPr>
              <a:t>Map 23-3 p506</a:t>
            </a:r>
          </a:p>
        </p:txBody>
      </p:sp>
    </p:spTree>
    <p:extLst>
      <p:ext uri="{BB962C8B-B14F-4D97-AF65-F5344CB8AC3E}">
        <p14:creationId xmlns:p14="http://schemas.microsoft.com/office/powerpoint/2010/main" val="731314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latin typeface="Calibri" charset="0"/>
                <a:ea typeface="MS PGothic" charset="0"/>
              </a:rPr>
              <a:t>The </a:t>
            </a:r>
            <a:r>
              <a:rPr lang="ja-JP" altLang="en-US" dirty="0">
                <a:solidFill>
                  <a:srgbClr val="FFFFFF"/>
                </a:solidFill>
                <a:latin typeface="Calibri" charset="0"/>
                <a:ea typeface="MS PGothic" charset="0"/>
              </a:rPr>
              <a:t>“</a:t>
            </a:r>
            <a:r>
              <a:rPr lang="en-US" altLang="ja-JP" dirty="0">
                <a:solidFill>
                  <a:srgbClr val="FFFFFF"/>
                </a:solidFill>
                <a:latin typeface="Calibri" charset="0"/>
                <a:ea typeface="MS PGothic" charset="0"/>
              </a:rPr>
              <a:t>Bloody Shirt</a:t>
            </a:r>
            <a:r>
              <a:rPr lang="ja-JP" altLang="en-US" dirty="0">
                <a:solidFill>
                  <a:srgbClr val="FFFFFF"/>
                </a:solidFill>
                <a:latin typeface="Calibri" charset="0"/>
                <a:ea typeface="MS PGothic" charset="0"/>
              </a:rPr>
              <a:t>”</a:t>
            </a:r>
            <a:r>
              <a:rPr lang="en-US" altLang="ja-JP" dirty="0">
                <a:solidFill>
                  <a:srgbClr val="FFFFFF"/>
                </a:solidFill>
                <a:latin typeface="Calibri" charset="0"/>
                <a:ea typeface="MS PGothic" charset="0"/>
              </a:rPr>
              <a:t> Elects </a:t>
            </a:r>
            <a:r>
              <a:rPr lang="en-US" altLang="ja-JP" dirty="0" smtClean="0">
                <a:solidFill>
                  <a:srgbClr val="FFFFFF"/>
                </a:solidFill>
                <a:latin typeface="Calibri" charset="0"/>
                <a:ea typeface="MS PGothic" charset="0"/>
              </a:rPr>
              <a:t>Grant</a:t>
            </a:r>
            <a:endParaRPr lang="en-US" dirty="0">
              <a:solidFill>
                <a:srgbClr val="FFFFFF"/>
              </a:solidFill>
              <a:latin typeface="Calibri" charset="0"/>
              <a:ea typeface="MS PGothic" charset="0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CFFCC"/>
                </a:solidFill>
                <a:ea typeface="MS PGothic" charset="0"/>
              </a:rPr>
              <a:t>Republicans:</a:t>
            </a:r>
          </a:p>
          <a:p>
            <a:pPr lvl="2"/>
            <a:r>
              <a:rPr lang="en-US" dirty="0">
                <a:ea typeface="MS PGothic" charset="0"/>
              </a:rPr>
              <a:t>Freed from Union party coalition of war days</a:t>
            </a:r>
          </a:p>
          <a:p>
            <a:pPr lvl="2"/>
            <a:r>
              <a:rPr lang="en-US" dirty="0">
                <a:ea typeface="MS PGothic" charset="0"/>
              </a:rPr>
              <a:t>Nominated Grant for presidency in 1868</a:t>
            </a:r>
          </a:p>
          <a:p>
            <a:pPr lvl="2"/>
            <a:r>
              <a:rPr lang="en-US" dirty="0">
                <a:solidFill>
                  <a:srgbClr val="CCFFCC"/>
                </a:solidFill>
                <a:ea typeface="MS PGothic" charset="0"/>
              </a:rPr>
              <a:t>Platform called for continued Reconstruction of South</a:t>
            </a:r>
          </a:p>
          <a:p>
            <a:pPr lvl="2"/>
            <a:r>
              <a:rPr lang="en-US" dirty="0">
                <a:ea typeface="MS PGothic" charset="0"/>
              </a:rPr>
              <a:t>Grant </a:t>
            </a:r>
            <a:r>
              <a:rPr lang="ja-JP" altLang="en-US" dirty="0">
                <a:ea typeface="MS PGothic" charset="0"/>
              </a:rPr>
              <a:t>“</a:t>
            </a:r>
            <a:r>
              <a:rPr lang="en-US" altLang="ja-JP" dirty="0">
                <a:ea typeface="MS PGothic" charset="0"/>
              </a:rPr>
              <a:t>Let us have peace</a:t>
            </a:r>
            <a:r>
              <a:rPr lang="ja-JP" altLang="en-US" dirty="0" smtClean="0">
                <a:ea typeface="MS PGothic" charset="0"/>
              </a:rPr>
              <a:t>”</a:t>
            </a:r>
            <a:endParaRPr lang="en-US" altLang="ja-JP" dirty="0" smtClean="0">
              <a:ea typeface="MS PGothic" charset="0"/>
            </a:endParaRPr>
          </a:p>
          <a:p>
            <a:pPr marL="914400" lvl="2" indent="0">
              <a:buNone/>
            </a:pPr>
            <a:endParaRPr lang="en-US" altLang="ja-JP" dirty="0">
              <a:ea typeface="MS PGothic" charset="0"/>
            </a:endParaRPr>
          </a:p>
          <a:p>
            <a:r>
              <a:rPr lang="en-US" dirty="0">
                <a:solidFill>
                  <a:srgbClr val="CCFFCC"/>
                </a:solidFill>
                <a:ea typeface="MS PGothic" charset="0"/>
              </a:rPr>
              <a:t>Democrats:</a:t>
            </a:r>
          </a:p>
          <a:p>
            <a:pPr lvl="2"/>
            <a:r>
              <a:rPr lang="en-US" dirty="0">
                <a:ea typeface="MS PGothic" charset="0"/>
              </a:rPr>
              <a:t>In their nominating convention, </a:t>
            </a:r>
            <a:r>
              <a:rPr lang="en-US" dirty="0">
                <a:solidFill>
                  <a:srgbClr val="CCFFCC"/>
                </a:solidFill>
                <a:ea typeface="MS PGothic" charset="0"/>
              </a:rPr>
              <a:t>denounced military Reconstruction but could agree on little else</a:t>
            </a:r>
          </a:p>
        </p:txBody>
      </p:sp>
    </p:spTree>
    <p:extLst>
      <p:ext uri="{BB962C8B-B14F-4D97-AF65-F5344CB8AC3E}">
        <p14:creationId xmlns:p14="http://schemas.microsoft.com/office/powerpoint/2010/main" val="4029322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The </a:t>
            </a:r>
            <a:r>
              <a:rPr lang="en-US" dirty="0">
                <a:solidFill>
                  <a:schemeClr val="tx1"/>
                </a:solidFill>
                <a:latin typeface="Calibri" charset="0"/>
                <a:ea typeface="MS PGothic" charset="0"/>
              </a:rPr>
              <a:t>Drumbeat of </a:t>
            </a:r>
            <a:r>
              <a:rPr lang="en-US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Discontent</a:t>
            </a:r>
            <a:endParaRPr lang="en-US" dirty="0">
              <a:solidFill>
                <a:schemeClr val="tx1"/>
              </a:solidFill>
              <a:latin typeface="Calibri" charset="0"/>
              <a:ea typeface="MS PGothic" charset="0"/>
            </a:endParaRPr>
          </a:p>
        </p:txBody>
      </p:sp>
      <p:sp>
        <p:nvSpPr>
          <p:cNvPr id="116739" name="Content Placeholder 2"/>
          <p:cNvSpPr>
            <a:spLocks noGrp="1"/>
          </p:cNvSpPr>
          <p:nvPr>
            <p:ph idx="1"/>
          </p:nvPr>
        </p:nvSpPr>
        <p:spPr>
          <a:xfrm>
            <a:off x="658813" y="1600200"/>
            <a:ext cx="8180387" cy="4525963"/>
          </a:xfrm>
        </p:spPr>
        <p:txBody>
          <a:bodyPr/>
          <a:lstStyle/>
          <a:p>
            <a:pPr lvl="1"/>
            <a:r>
              <a:rPr lang="en-US" b="1" dirty="0" smtClean="0">
                <a:solidFill>
                  <a:srgbClr val="CCFFCC"/>
                </a:solidFill>
                <a:latin typeface="Calibri" charset="0"/>
                <a:ea typeface="MS PGothic" charset="0"/>
              </a:rPr>
              <a:t>Homestead </a:t>
            </a:r>
            <a:r>
              <a:rPr lang="en-US" b="1" dirty="0">
                <a:solidFill>
                  <a:srgbClr val="CCFFCC"/>
                </a:solidFill>
                <a:latin typeface="Calibri" charset="0"/>
                <a:ea typeface="MS PGothic" charset="0"/>
              </a:rPr>
              <a:t>Strike</a:t>
            </a:r>
            <a:r>
              <a:rPr lang="en-US" dirty="0">
                <a:solidFill>
                  <a:srgbClr val="CCFFCC"/>
                </a:solidFill>
                <a:latin typeface="Calibri" charset="0"/>
                <a:ea typeface="MS PGothic" charset="0"/>
              </a:rPr>
              <a:t> (1892):</a:t>
            </a:r>
          </a:p>
          <a:p>
            <a:pPr lvl="2"/>
            <a:r>
              <a:rPr lang="en-US" dirty="0">
                <a:solidFill>
                  <a:srgbClr val="CCFFCC"/>
                </a:solidFill>
                <a:latin typeface="Calibri" charset="0"/>
                <a:ea typeface="MS PGothic" charset="0"/>
              </a:rPr>
              <a:t>At Andrew Carnegie</a:t>
            </a:r>
            <a:r>
              <a:rPr lang="fr-FR" altLang="ja-JP" dirty="0">
                <a:solidFill>
                  <a:srgbClr val="CCFFCC"/>
                </a:solidFill>
                <a:latin typeface="Calibri" charset="0"/>
                <a:ea typeface="MS PGothic" charset="0"/>
              </a:rPr>
              <a:t>'</a:t>
            </a:r>
            <a:r>
              <a:rPr lang="en-US" dirty="0">
                <a:solidFill>
                  <a:srgbClr val="CCFFCC"/>
                </a:solidFill>
                <a:latin typeface="Calibri" charset="0"/>
                <a:ea typeface="MS PGothic" charset="0"/>
              </a:rPr>
              <a:t>s Homestead steel plant</a:t>
            </a:r>
            <a:r>
              <a:rPr lang="en-US" dirty="0">
                <a:latin typeface="Calibri" charset="0"/>
                <a:ea typeface="MS PGothic" charset="0"/>
              </a:rPr>
              <a:t>, near Pittsburgh, </a:t>
            </a:r>
            <a:r>
              <a:rPr lang="en-US" dirty="0">
                <a:solidFill>
                  <a:srgbClr val="CCFFCC"/>
                </a:solidFill>
                <a:latin typeface="Calibri" charset="0"/>
                <a:ea typeface="MS PGothic" charset="0"/>
              </a:rPr>
              <a:t>officials called in 300 armed Pinkerton detectives to crush strike by steelworkers over pay cuts</a:t>
            </a:r>
          </a:p>
          <a:p>
            <a:pPr lvl="2"/>
            <a:r>
              <a:rPr lang="en-US" dirty="0">
                <a:latin typeface="Calibri" charset="0"/>
                <a:ea typeface="MS PGothic" charset="0"/>
              </a:rPr>
              <a:t>Strikers forced Pinkerton assailants to surrender after vicious battle that left 10 dead and 60 wounded</a:t>
            </a:r>
          </a:p>
          <a:p>
            <a:pPr lvl="2"/>
            <a:r>
              <a:rPr lang="en-US" dirty="0">
                <a:solidFill>
                  <a:srgbClr val="CCFFCC"/>
                </a:solidFill>
                <a:latin typeface="Calibri" charset="0"/>
                <a:ea typeface="MS PGothic" charset="0"/>
              </a:rPr>
              <a:t>After troops entered, union broken</a:t>
            </a:r>
          </a:p>
          <a:p>
            <a:pPr lvl="1"/>
            <a:endParaRPr lang="en-US" b="1" dirty="0">
              <a:solidFill>
                <a:srgbClr val="000000"/>
              </a:solidFill>
              <a:latin typeface="Calibri" charset="0"/>
              <a:ea typeface="MS PGothic" charset="0"/>
            </a:endParaRPr>
          </a:p>
          <a:p>
            <a:pPr lvl="1"/>
            <a:endParaRPr lang="en-US" dirty="0">
              <a:solidFill>
                <a:srgbClr val="000000"/>
              </a:solidFill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488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4000"/>
            <a:ext cx="53340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3" name="TextBox 2"/>
          <p:cNvSpPr txBox="1">
            <a:spLocks noChangeArrowheads="1"/>
          </p:cNvSpPr>
          <p:nvPr/>
        </p:nvSpPr>
        <p:spPr bwMode="auto">
          <a:xfrm>
            <a:off x="8609013" y="6604000"/>
            <a:ext cx="534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1200" b="1">
                <a:latin typeface="Arial" charset="0"/>
              </a:rPr>
              <a:t>p505</a:t>
            </a:r>
          </a:p>
        </p:txBody>
      </p:sp>
    </p:spTree>
    <p:extLst>
      <p:ext uri="{BB962C8B-B14F-4D97-AF65-F5344CB8AC3E}">
        <p14:creationId xmlns:p14="http://schemas.microsoft.com/office/powerpoint/2010/main" val="2982261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Depression of 1893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915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8000 businesses go bankrupt in 6 months</a:t>
            </a:r>
          </a:p>
          <a:p>
            <a:r>
              <a:rPr lang="en-US" dirty="0" smtClean="0"/>
              <a:t>Cleveland faced with budget deficit</a:t>
            </a:r>
          </a:p>
          <a:p>
            <a:r>
              <a:rPr lang="en-US" dirty="0" smtClean="0"/>
              <a:t>Gold supply running out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Sherman Silver Purchase Act 1890</a:t>
            </a:r>
          </a:p>
          <a:p>
            <a:pPr lvl="2"/>
            <a:r>
              <a:rPr lang="en-US" dirty="0" err="1" smtClean="0"/>
              <a:t>Gov</a:t>
            </a:r>
            <a:r>
              <a:rPr lang="en-US" dirty="0" smtClean="0"/>
              <a:t> buys silver purchased with printed paper money</a:t>
            </a:r>
          </a:p>
          <a:p>
            <a:pPr lvl="2"/>
            <a:r>
              <a:rPr lang="en-US" dirty="0" smtClean="0"/>
              <a:t>Paper money can be turned in for gold</a:t>
            </a:r>
          </a:p>
          <a:p>
            <a:pPr lvl="2"/>
            <a:r>
              <a:rPr lang="en-US" dirty="0" smtClean="0"/>
              <a:t>Gold supply dips below $100 million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Congress debates repealing Silver Purchase Act</a:t>
            </a:r>
          </a:p>
          <a:p>
            <a:pPr lvl="2"/>
            <a:r>
              <a:rPr lang="en-US" dirty="0" smtClean="0">
                <a:solidFill>
                  <a:srgbClr val="CCFFCC"/>
                </a:solidFill>
              </a:rPr>
              <a:t>30 year old William Jennings Bryan becomes spokesman for “cheap money”</a:t>
            </a:r>
          </a:p>
          <a:p>
            <a:pPr lvl="2"/>
            <a:r>
              <a:rPr lang="en-US" dirty="0" smtClean="0">
                <a:solidFill>
                  <a:srgbClr val="CCFFCC"/>
                </a:solidFill>
              </a:rPr>
              <a:t>Sherman Act repealed</a:t>
            </a:r>
          </a:p>
          <a:p>
            <a:pPr lvl="1"/>
            <a:r>
              <a:rPr lang="en-US" dirty="0" smtClean="0"/>
              <a:t>Exchange continues</a:t>
            </a:r>
          </a:p>
          <a:p>
            <a:pPr lvl="2"/>
            <a:r>
              <a:rPr lang="en-US" dirty="0" smtClean="0"/>
              <a:t>Reserves fall to $41 million</a:t>
            </a:r>
          </a:p>
          <a:p>
            <a:pPr lvl="2"/>
            <a:r>
              <a:rPr lang="en-US" dirty="0" smtClean="0"/>
              <a:t>J.P. Morgan lends </a:t>
            </a:r>
            <a:r>
              <a:rPr lang="en-US" dirty="0" err="1" smtClean="0"/>
              <a:t>gov.</a:t>
            </a:r>
            <a:r>
              <a:rPr lang="en-US" dirty="0" smtClean="0"/>
              <a:t> $65 million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380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Backlash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Cleveland’s dealings with Morgan seen as underhanded.</a:t>
            </a:r>
          </a:p>
          <a:p>
            <a:r>
              <a:rPr lang="en-US" dirty="0" smtClean="0">
                <a:solidFill>
                  <a:srgbClr val="CCFFCC"/>
                </a:solidFill>
              </a:rPr>
              <a:t>Wilson-Gorman Tariff</a:t>
            </a:r>
          </a:p>
          <a:p>
            <a:pPr lvl="1"/>
            <a:r>
              <a:rPr lang="en-US" dirty="0" smtClean="0"/>
              <a:t>Almost no change to McKinley Tariff</a:t>
            </a:r>
          </a:p>
          <a:p>
            <a:pPr lvl="1"/>
            <a:r>
              <a:rPr lang="en-US" dirty="0" smtClean="0"/>
              <a:t>2% income tax on income over $4000 struck down by Supreme Court</a:t>
            </a:r>
          </a:p>
          <a:p>
            <a:pPr lvl="1"/>
            <a:r>
              <a:rPr lang="en-US" dirty="0" smtClean="0"/>
              <a:t>Gives impression that Gov. is controlled by wealthy</a:t>
            </a:r>
          </a:p>
          <a:p>
            <a:r>
              <a:rPr lang="en-US" dirty="0" smtClean="0"/>
              <a:t>Republicans begin to benefit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6308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7962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076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 of 1896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CCFFCC"/>
                </a:solidFill>
                <a:latin typeface="Calibri" charset="0"/>
                <a:ea typeface="MS PGothic" charset="0"/>
              </a:rPr>
              <a:t>Leading </a:t>
            </a:r>
            <a:r>
              <a:rPr lang="en-US" sz="2400" dirty="0">
                <a:solidFill>
                  <a:srgbClr val="CCFFCC"/>
                </a:solidFill>
                <a:latin typeface="Calibri" charset="0"/>
                <a:ea typeface="MS PGothic" charset="0"/>
              </a:rPr>
              <a:t>Republican candidate William McKinley</a:t>
            </a:r>
            <a:r>
              <a:rPr lang="en-US" sz="2400" dirty="0">
                <a:latin typeface="Calibri" charset="0"/>
                <a:ea typeface="MS PGothic" charset="0"/>
              </a:rPr>
              <a:t>: </a:t>
            </a:r>
          </a:p>
          <a:p>
            <a:pPr lvl="1"/>
            <a:r>
              <a:rPr lang="en-US" sz="2000" dirty="0">
                <a:latin typeface="Calibri" charset="0"/>
                <a:ea typeface="MS PGothic" charset="0"/>
              </a:rPr>
              <a:t>Sponsored tariff bill of 1890</a:t>
            </a:r>
          </a:p>
          <a:p>
            <a:pPr lvl="1"/>
            <a:r>
              <a:rPr lang="en-US" sz="2000" dirty="0">
                <a:latin typeface="Calibri" charset="0"/>
                <a:ea typeface="MS PGothic" charset="0"/>
              </a:rPr>
              <a:t>Creditable Civil War record</a:t>
            </a:r>
          </a:p>
          <a:p>
            <a:pPr lvl="1"/>
            <a:r>
              <a:rPr lang="en-US" sz="2000" dirty="0">
                <a:latin typeface="Calibri" charset="0"/>
                <a:ea typeface="MS PGothic" charset="0"/>
              </a:rPr>
              <a:t>Hailed from potent state of Ohio</a:t>
            </a:r>
          </a:p>
          <a:p>
            <a:pPr lvl="1"/>
            <a:r>
              <a:rPr lang="en-US" sz="2000" dirty="0">
                <a:latin typeface="Calibri" charset="0"/>
                <a:ea typeface="MS PGothic" charset="0"/>
              </a:rPr>
              <a:t>Long years of honorable service in </a:t>
            </a:r>
            <a:r>
              <a:rPr lang="en-US" sz="2000" dirty="0" smtClean="0">
                <a:latin typeface="Calibri" charset="0"/>
                <a:ea typeface="MS PGothic" charset="0"/>
              </a:rPr>
              <a:t>Congress</a:t>
            </a:r>
          </a:p>
          <a:p>
            <a:pPr marL="457200" lvl="1" indent="0">
              <a:buNone/>
            </a:pPr>
            <a:endParaRPr lang="en-US" sz="2000" dirty="0">
              <a:latin typeface="Calibri" charset="0"/>
              <a:ea typeface="MS PGothic" charset="0"/>
            </a:endParaRPr>
          </a:p>
          <a:p>
            <a:r>
              <a:rPr lang="en-US" sz="2400" dirty="0">
                <a:latin typeface="Calibri" charset="0"/>
                <a:ea typeface="MS PGothic" charset="0"/>
              </a:rPr>
              <a:t>As a presidential candidate, McKinley the creature of fellow Ohioan, businessman Marcus Alonzo Hanna:</a:t>
            </a:r>
          </a:p>
          <a:p>
            <a:pPr lvl="1"/>
            <a:r>
              <a:rPr lang="en-US" sz="2000" dirty="0">
                <a:latin typeface="Calibri" charset="0"/>
                <a:ea typeface="MS PGothic" charset="0"/>
              </a:rPr>
              <a:t>Coveted role of president maker</a:t>
            </a:r>
          </a:p>
          <a:p>
            <a:pPr lvl="1"/>
            <a:r>
              <a:rPr lang="en-US" sz="2000" dirty="0">
                <a:latin typeface="Calibri" charset="0"/>
                <a:ea typeface="MS PGothic" charset="0"/>
              </a:rPr>
              <a:t>Wholehearted Hamiltonian, Hanna believed prime function of government was to aid business</a:t>
            </a:r>
          </a:p>
          <a:p>
            <a:pPr lvl="1"/>
            <a:r>
              <a:rPr lang="en-US" sz="2000" dirty="0">
                <a:latin typeface="Calibri" charset="0"/>
                <a:ea typeface="MS PGothic" charset="0"/>
              </a:rPr>
              <a:t>Became personification of big industry in politics</a:t>
            </a:r>
          </a:p>
          <a:p>
            <a:pPr lvl="1"/>
            <a:r>
              <a:rPr lang="en-US" sz="2000" dirty="0">
                <a:latin typeface="Calibri" charset="0"/>
                <a:ea typeface="MS PGothic" charset="0"/>
              </a:rPr>
              <a:t>Believed prosperity </a:t>
            </a:r>
            <a:r>
              <a:rPr lang="ja-JP" altLang="en-US" sz="2000" dirty="0">
                <a:latin typeface="Calibri" charset="0"/>
                <a:ea typeface="MS PGothic" charset="0"/>
              </a:rPr>
              <a:t>“</a:t>
            </a:r>
            <a:r>
              <a:rPr lang="en-US" altLang="ja-JP" sz="2000" dirty="0">
                <a:latin typeface="Calibri" charset="0"/>
                <a:ea typeface="MS PGothic" charset="0"/>
              </a:rPr>
              <a:t>trickled down</a:t>
            </a:r>
            <a:r>
              <a:rPr lang="ja-JP" altLang="en-US" sz="2000" dirty="0">
                <a:latin typeface="Calibri" charset="0"/>
                <a:ea typeface="MS PGothic" charset="0"/>
              </a:rPr>
              <a:t>”</a:t>
            </a:r>
            <a:r>
              <a:rPr lang="en-US" altLang="ja-JP" sz="2000" dirty="0">
                <a:latin typeface="Calibri" charset="0"/>
                <a:ea typeface="MS PGothic" charset="0"/>
              </a:rPr>
              <a:t> to laborer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9400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Election of 1896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CCFFCC"/>
                </a:solidFill>
              </a:rPr>
              <a:t>William McKinley</a:t>
            </a:r>
            <a:r>
              <a:rPr lang="en-US" sz="2800" dirty="0" smtClean="0"/>
              <a:t>/Mark Hanna – </a:t>
            </a:r>
            <a:r>
              <a:rPr lang="en-US" sz="2800" dirty="0" smtClean="0">
                <a:solidFill>
                  <a:srgbClr val="CCFFCC"/>
                </a:solidFill>
              </a:rPr>
              <a:t>Republican</a:t>
            </a:r>
          </a:p>
          <a:p>
            <a:pPr lvl="1"/>
            <a:r>
              <a:rPr lang="en-US" sz="2400" dirty="0" smtClean="0"/>
              <a:t>Pro-tariff, pro business, favored gold over silver</a:t>
            </a:r>
          </a:p>
          <a:p>
            <a:pPr lvl="1"/>
            <a:endParaRPr lang="en-US" sz="2400" dirty="0" smtClean="0"/>
          </a:p>
          <a:p>
            <a:r>
              <a:rPr lang="en-US" sz="2800" dirty="0" smtClean="0">
                <a:solidFill>
                  <a:srgbClr val="CCFFCC"/>
                </a:solidFill>
              </a:rPr>
              <a:t>William Jennings Bryan </a:t>
            </a:r>
            <a:r>
              <a:rPr lang="en-US" sz="2800" dirty="0" smtClean="0"/>
              <a:t>– </a:t>
            </a:r>
            <a:r>
              <a:rPr lang="en-US" sz="2800" dirty="0" smtClean="0">
                <a:solidFill>
                  <a:srgbClr val="CCFFCC"/>
                </a:solidFill>
              </a:rPr>
              <a:t>Democrat</a:t>
            </a:r>
          </a:p>
          <a:p>
            <a:pPr lvl="1"/>
            <a:r>
              <a:rPr lang="en-US" sz="2400" dirty="0" smtClean="0"/>
              <a:t>Cross of Gold Speech</a:t>
            </a:r>
          </a:p>
          <a:p>
            <a:pPr lvl="2"/>
            <a:r>
              <a:rPr lang="en-US" sz="2000" dirty="0" smtClean="0"/>
              <a:t>“You shall not press down upon the brow of labor this crown of thorns, you shall not crucify mankind upon a cross of gold.”</a:t>
            </a:r>
          </a:p>
          <a:p>
            <a:pPr lvl="2"/>
            <a:endParaRPr lang="en-US" sz="2000" dirty="0" smtClean="0"/>
          </a:p>
          <a:p>
            <a:r>
              <a:rPr lang="en-US" sz="2800" dirty="0" smtClean="0"/>
              <a:t>Gold/Silver Issue is #1 issue of campaign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512564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FFFF"/>
                </a:solidFill>
                <a:ea typeface="+mj-ea"/>
                <a:cs typeface="+mj-cs"/>
              </a:rPr>
              <a:t>Election of 1896</a:t>
            </a:r>
          </a:p>
        </p:txBody>
      </p:sp>
      <p:sp>
        <p:nvSpPr>
          <p:cNvPr id="129027" name="Content Placeholder 2"/>
          <p:cNvSpPr>
            <a:spLocks noGrp="1"/>
          </p:cNvSpPr>
          <p:nvPr>
            <p:ph idx="1"/>
          </p:nvPr>
        </p:nvSpPr>
        <p:spPr>
          <a:xfrm>
            <a:off x="666750" y="1524000"/>
            <a:ext cx="8020050" cy="4963550"/>
          </a:xfrm>
        </p:spPr>
        <p:txBody>
          <a:bodyPr/>
          <a:lstStyle/>
          <a:p>
            <a:r>
              <a:rPr lang="en-US" sz="3600" dirty="0">
                <a:latin typeface="Calibri" charset="0"/>
                <a:ea typeface="MS PGothic" charset="0"/>
              </a:rPr>
              <a:t>Campaign issues:</a:t>
            </a:r>
          </a:p>
          <a:p>
            <a:pPr lvl="1"/>
            <a:r>
              <a:rPr lang="en-US" sz="3200" dirty="0">
                <a:latin typeface="Calibri" charset="0"/>
                <a:ea typeface="MS PGothic" charset="0"/>
              </a:rPr>
              <a:t>Hanna assumed it would be </a:t>
            </a:r>
            <a:r>
              <a:rPr lang="en-US" sz="3200" dirty="0" smtClean="0">
                <a:latin typeface="Calibri" charset="0"/>
                <a:ea typeface="MS PGothic" charset="0"/>
              </a:rPr>
              <a:t>tariff</a:t>
            </a:r>
            <a:endParaRPr lang="en-US" sz="3200" dirty="0">
              <a:latin typeface="Calibri" charset="0"/>
              <a:ea typeface="MS PGothic" charset="0"/>
            </a:endParaRPr>
          </a:p>
          <a:p>
            <a:pPr lvl="1"/>
            <a:r>
              <a:rPr lang="en-US" sz="3200" dirty="0">
                <a:solidFill>
                  <a:srgbClr val="CCFFCC"/>
                </a:solidFill>
                <a:latin typeface="Calibri" charset="0"/>
                <a:ea typeface="MS PGothic" charset="0"/>
              </a:rPr>
              <a:t>Bryan campaigned widely on behalf of free silver</a:t>
            </a:r>
            <a:r>
              <a:rPr lang="en-US" sz="3200" dirty="0">
                <a:latin typeface="Calibri" charset="0"/>
                <a:ea typeface="MS PGothic" charset="0"/>
              </a:rPr>
              <a:t>:</a:t>
            </a:r>
          </a:p>
          <a:p>
            <a:pPr lvl="2"/>
            <a:r>
              <a:rPr lang="en-US" dirty="0"/>
              <a:t>Bryan goes on speaking tour</a:t>
            </a:r>
          </a:p>
          <a:p>
            <a:pPr lvl="3"/>
            <a:r>
              <a:rPr lang="en-US" dirty="0"/>
              <a:t>36 speeches in one </a:t>
            </a:r>
            <a:r>
              <a:rPr lang="en-US" dirty="0" smtClean="0"/>
              <a:t>day (made nearly 600 speeches total)</a:t>
            </a:r>
            <a:endParaRPr lang="en-US" dirty="0"/>
          </a:p>
          <a:p>
            <a:pPr lvl="3"/>
            <a:r>
              <a:rPr lang="en-US" dirty="0"/>
              <a:t>Silver will save the poor</a:t>
            </a:r>
          </a:p>
        </p:txBody>
      </p:sp>
    </p:spTree>
    <p:extLst>
      <p:ext uri="{BB962C8B-B14F-4D97-AF65-F5344CB8AC3E}">
        <p14:creationId xmlns:p14="http://schemas.microsoft.com/office/powerpoint/2010/main" val="6286192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 of 1986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MS PGothic" charset="0"/>
              </a:rPr>
              <a:t>Republicans:</a:t>
            </a:r>
          </a:p>
          <a:p>
            <a:pPr lvl="1"/>
            <a:r>
              <a:rPr lang="en-US" dirty="0" err="1">
                <a:solidFill>
                  <a:srgbClr val="CCFFCC"/>
                </a:solidFill>
                <a:latin typeface="Calibri" charset="0"/>
                <a:ea typeface="MS PGothic" charset="0"/>
              </a:rPr>
              <a:t>McKinleyites</a:t>
            </a:r>
            <a:r>
              <a:rPr lang="en-US" dirty="0">
                <a:solidFill>
                  <a:srgbClr val="CCFFCC"/>
                </a:solidFill>
                <a:latin typeface="Calibri" charset="0"/>
                <a:ea typeface="MS PGothic" charset="0"/>
              </a:rPr>
              <a:t> amassed most formidable campaign chest thus far in U.S. history by fundraising from trusts and plutocrats</a:t>
            </a:r>
            <a:r>
              <a:rPr lang="en-US" dirty="0" smtClean="0">
                <a:latin typeface="Calibri" charset="0"/>
                <a:ea typeface="MS PGothic" charset="0"/>
              </a:rPr>
              <a:t>:</a:t>
            </a:r>
          </a:p>
          <a:p>
            <a:pPr lvl="1"/>
            <a:endParaRPr lang="en-US" dirty="0">
              <a:latin typeface="Calibri" charset="0"/>
              <a:ea typeface="MS PGothic" charset="0"/>
            </a:endParaRPr>
          </a:p>
          <a:p>
            <a:pPr lvl="2"/>
            <a:r>
              <a:rPr lang="en-US" dirty="0">
                <a:latin typeface="Calibri" charset="0"/>
                <a:ea typeface="MS PGothic" charset="0"/>
              </a:rPr>
              <a:t>At all levels—national, state, local—amounted to about $16 </a:t>
            </a:r>
            <a:r>
              <a:rPr lang="en-US" dirty="0" smtClean="0">
                <a:latin typeface="Calibri" charset="0"/>
                <a:ea typeface="MS PGothic" charset="0"/>
              </a:rPr>
              <a:t>million</a:t>
            </a:r>
          </a:p>
          <a:p>
            <a:pPr lvl="2"/>
            <a:endParaRPr lang="en-US" dirty="0">
              <a:latin typeface="Calibri" charset="0"/>
              <a:ea typeface="MS PGothic" charset="0"/>
            </a:endParaRPr>
          </a:p>
          <a:p>
            <a:pPr lvl="2"/>
            <a:r>
              <a:rPr lang="en-US" dirty="0">
                <a:latin typeface="Calibri" charset="0"/>
                <a:ea typeface="MS PGothic" charset="0"/>
              </a:rPr>
              <a:t>In contrast to $1 million Democrats </a:t>
            </a:r>
            <a:r>
              <a:rPr lang="en-US" dirty="0" smtClean="0">
                <a:latin typeface="Calibri" charset="0"/>
                <a:ea typeface="MS PGothic" charset="0"/>
              </a:rPr>
              <a:t>raised</a:t>
            </a:r>
            <a:endParaRPr lang="en-US" dirty="0">
              <a:latin typeface="Calibri" charset="0"/>
              <a:ea typeface="MS PGothic" charset="0"/>
            </a:endParaRPr>
          </a:p>
          <a:p>
            <a:pPr lvl="3"/>
            <a:r>
              <a:rPr lang="en-US" dirty="0" err="1">
                <a:solidFill>
                  <a:srgbClr val="CCFFCC"/>
                </a:solidFill>
                <a:latin typeface="Calibri" charset="0"/>
                <a:ea typeface="MS PGothic" charset="0"/>
              </a:rPr>
              <a:t>Bryanites</a:t>
            </a:r>
            <a:r>
              <a:rPr lang="en-US" dirty="0">
                <a:solidFill>
                  <a:srgbClr val="CCFFCC"/>
                </a:solidFill>
                <a:latin typeface="Calibri" charset="0"/>
                <a:ea typeface="MS PGothic" charset="0"/>
              </a:rPr>
              <a:t> accused Hanna of buying election and of floating McKinley to White House on tidal wave of mud, money, and </a:t>
            </a:r>
            <a:r>
              <a:rPr lang="ja-JP" altLang="en-US" dirty="0">
                <a:solidFill>
                  <a:srgbClr val="CCFFCC"/>
                </a:solidFill>
                <a:latin typeface="Calibri" charset="0"/>
                <a:ea typeface="MS PGothic" charset="0"/>
              </a:rPr>
              <a:t>“</a:t>
            </a:r>
            <a:r>
              <a:rPr lang="en-US" altLang="ja-JP" dirty="0">
                <a:solidFill>
                  <a:srgbClr val="CCFFCC"/>
                </a:solidFill>
                <a:latin typeface="Calibri" charset="0"/>
                <a:ea typeface="MS PGothic" charset="0"/>
              </a:rPr>
              <a:t>dirty tricks</a:t>
            </a:r>
            <a:r>
              <a:rPr lang="ja-JP" altLang="en-US" dirty="0">
                <a:solidFill>
                  <a:srgbClr val="CCFFCC"/>
                </a:solidFill>
                <a:latin typeface="Calibri" charset="0"/>
                <a:ea typeface="MS PGothic" charset="0"/>
              </a:rPr>
              <a:t>”</a:t>
            </a:r>
            <a:r>
              <a:rPr lang="en-US" altLang="ja-JP" dirty="0">
                <a:solidFill>
                  <a:srgbClr val="CCFFCC"/>
                </a:solidFill>
                <a:latin typeface="Calibri" charset="0"/>
                <a:ea typeface="MS PGothic" charset="0"/>
              </a:rPr>
              <a:t> (use of strong-arm fear tactics by employers</a:t>
            </a:r>
            <a:r>
              <a:rPr lang="en-US" altLang="ja-JP" dirty="0" smtClean="0">
                <a:solidFill>
                  <a:srgbClr val="CCFFCC"/>
                </a:solidFill>
                <a:latin typeface="Calibri" charset="0"/>
                <a:ea typeface="MS PGothic" charset="0"/>
              </a:rPr>
              <a:t>)</a:t>
            </a:r>
            <a:endParaRPr lang="en-US" altLang="ja-JP" dirty="0">
              <a:solidFill>
                <a:srgbClr val="CCFFCC"/>
              </a:solidFill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621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“Bloody Shirt” Elects Grant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186" y="1600200"/>
            <a:ext cx="8229600" cy="4525963"/>
          </a:xfrm>
        </p:spPr>
        <p:txBody>
          <a:bodyPr/>
          <a:lstStyle/>
          <a:p>
            <a:r>
              <a:rPr lang="en-US" dirty="0" smtClean="0"/>
              <a:t>Grant wins by narrow margin</a:t>
            </a:r>
          </a:p>
          <a:p>
            <a:pPr lvl="1"/>
            <a:r>
              <a:rPr lang="en-US" dirty="0" smtClean="0"/>
              <a:t>Leads to tightly run political parties, narrow margins of victory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0779" y="2949587"/>
            <a:ext cx="3413839" cy="34138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24531" y="3472458"/>
            <a:ext cx="567531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Calibri" charset="0"/>
                <a:ea typeface="MS PGothic" charset="0"/>
              </a:rPr>
              <a:t>Grant received 3,013,421 to 2,706,829 popular votes</a:t>
            </a:r>
            <a:r>
              <a:rPr lang="en-US" sz="2800" dirty="0" smtClean="0">
                <a:solidFill>
                  <a:srgbClr val="FFFFFF"/>
                </a:solidFill>
                <a:latin typeface="Calibri" charset="0"/>
                <a:ea typeface="MS PGothic" charset="0"/>
              </a:rPr>
              <a:t>:</a:t>
            </a:r>
          </a:p>
          <a:p>
            <a:pPr marL="914400" lvl="1" indent="-457200">
              <a:buFont typeface="Arial"/>
              <a:buChar char="•"/>
            </a:pPr>
            <a:endParaRPr lang="en-US" sz="2800" dirty="0">
              <a:solidFill>
                <a:srgbClr val="FFFFFF"/>
              </a:solidFill>
              <a:latin typeface="Calibri" charset="0"/>
              <a:ea typeface="MS PGothic" charset="0"/>
            </a:endParaRPr>
          </a:p>
          <a:p>
            <a:pPr lvl="2"/>
            <a:r>
              <a:rPr lang="en-US" sz="2800" dirty="0" smtClean="0">
                <a:solidFill>
                  <a:srgbClr val="FFFFFF"/>
                </a:solidFill>
                <a:latin typeface="Calibri" charset="0"/>
                <a:ea typeface="MS PGothic" charset="0"/>
              </a:rPr>
              <a:t>	- Ballots </a:t>
            </a:r>
            <a:r>
              <a:rPr lang="en-US" sz="2800" dirty="0">
                <a:solidFill>
                  <a:srgbClr val="FFFFFF"/>
                </a:solidFill>
                <a:latin typeface="Calibri" charset="0"/>
                <a:ea typeface="MS PGothic" charset="0"/>
              </a:rPr>
              <a:t>of three still</a:t>
            </a:r>
            <a:r>
              <a:rPr lang="en-US" sz="2800" dirty="0" smtClean="0">
                <a:solidFill>
                  <a:srgbClr val="FFFFFF"/>
                </a:solidFill>
                <a:latin typeface="Calibri" charset="0"/>
                <a:ea typeface="MS PGothic" charset="0"/>
              </a:rPr>
              <a:t>-			unreconstructed </a:t>
            </a:r>
            <a:r>
              <a:rPr lang="en-US" sz="2800" dirty="0">
                <a:solidFill>
                  <a:srgbClr val="FFFFFF"/>
                </a:solidFill>
                <a:latin typeface="Calibri" charset="0"/>
                <a:ea typeface="MS PGothic" charset="0"/>
              </a:rPr>
              <a:t>southern </a:t>
            </a:r>
            <a:r>
              <a:rPr lang="en-US" sz="2800" dirty="0" smtClean="0">
                <a:solidFill>
                  <a:srgbClr val="FFFFFF"/>
                </a:solidFill>
                <a:latin typeface="Calibri" charset="0"/>
                <a:ea typeface="MS PGothic" charset="0"/>
              </a:rPr>
              <a:t>	states </a:t>
            </a:r>
            <a:r>
              <a:rPr lang="en-US" sz="2800" dirty="0">
                <a:solidFill>
                  <a:srgbClr val="FFFFFF"/>
                </a:solidFill>
                <a:latin typeface="Calibri" charset="0"/>
                <a:ea typeface="MS PGothic" charset="0"/>
              </a:rPr>
              <a:t>(Mississippi, Texas, </a:t>
            </a:r>
            <a:r>
              <a:rPr lang="en-US" sz="2800" dirty="0" smtClean="0">
                <a:solidFill>
                  <a:srgbClr val="FFFFFF"/>
                </a:solidFill>
                <a:latin typeface="Calibri" charset="0"/>
                <a:ea typeface="MS PGothic" charset="0"/>
              </a:rPr>
              <a:t>	Virginia</a:t>
            </a:r>
            <a:r>
              <a:rPr lang="en-US" sz="2800" dirty="0">
                <a:solidFill>
                  <a:srgbClr val="FFFFFF"/>
                </a:solidFill>
                <a:latin typeface="Calibri" charset="0"/>
                <a:ea typeface="MS PGothic" charset="0"/>
              </a:rPr>
              <a:t>) not counted at all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437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711200"/>
            <a:ext cx="8636000" cy="54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1" name="TextBox 2"/>
          <p:cNvSpPr txBox="1">
            <a:spLocks noChangeArrowheads="1"/>
          </p:cNvSpPr>
          <p:nvPr/>
        </p:nvSpPr>
        <p:spPr bwMode="auto">
          <a:xfrm>
            <a:off x="7907338" y="6604000"/>
            <a:ext cx="12366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1200" b="1">
                <a:latin typeface="Arial" charset="0"/>
              </a:rPr>
              <a:t>Map 26-6 p602</a:t>
            </a:r>
          </a:p>
        </p:txBody>
      </p:sp>
    </p:spTree>
    <p:extLst>
      <p:ext uri="{BB962C8B-B14F-4D97-AF65-F5344CB8AC3E}">
        <p14:creationId xmlns:p14="http://schemas.microsoft.com/office/powerpoint/2010/main" val="10847868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Election of 1896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CCFFCC"/>
                </a:solidFill>
              </a:rPr>
              <a:t>McKinley wins election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Gold becomes currency standard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Victory of industrial, conservative, and middle class values over working class</a:t>
            </a:r>
            <a:endParaRPr lang="en-US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3743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Calibri" charset="0"/>
                <a:ea typeface="MS PGothic" charset="0"/>
              </a:rPr>
              <a:t>Gold vs. Silver &amp; Class Conflicts</a:t>
            </a:r>
            <a:endParaRPr lang="en-US" dirty="0">
              <a:solidFill>
                <a:schemeClr val="tx1"/>
              </a:solidFill>
              <a:latin typeface="Calibri" charset="0"/>
              <a:ea typeface="MS PGothic" charset="0"/>
            </a:endParaRPr>
          </a:p>
        </p:txBody>
      </p:sp>
      <p:sp>
        <p:nvSpPr>
          <p:cNvPr id="133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CFFCC"/>
                </a:solidFill>
                <a:latin typeface="Calibri" charset="0"/>
                <a:ea typeface="MS PGothic" charset="0"/>
              </a:rPr>
              <a:t>Free-silver election of 1896 perhaps most significant political turning point since Lincoln</a:t>
            </a:r>
            <a:r>
              <a:rPr lang="fr-FR" altLang="ja-JP" dirty="0">
                <a:solidFill>
                  <a:srgbClr val="CCFFCC"/>
                </a:solidFill>
                <a:latin typeface="Calibri" charset="0"/>
                <a:ea typeface="MS PGothic" charset="0"/>
              </a:rPr>
              <a:t>'</a:t>
            </a:r>
            <a:r>
              <a:rPr lang="en-US" dirty="0">
                <a:solidFill>
                  <a:srgbClr val="CCFFCC"/>
                </a:solidFill>
                <a:latin typeface="Calibri" charset="0"/>
                <a:ea typeface="MS PGothic" charset="0"/>
              </a:rPr>
              <a:t>s victories in 1860 and 1864</a:t>
            </a:r>
            <a:r>
              <a:rPr lang="en-US" dirty="0">
                <a:solidFill>
                  <a:srgbClr val="FFFFFF"/>
                </a:solidFill>
                <a:latin typeface="Calibri" charset="0"/>
                <a:ea typeface="MS PGothic" charset="0"/>
              </a:rPr>
              <a:t>:</a:t>
            </a:r>
          </a:p>
          <a:p>
            <a:pPr lvl="1"/>
            <a:r>
              <a:rPr lang="en-US" dirty="0">
                <a:solidFill>
                  <a:srgbClr val="FFFFFF"/>
                </a:solidFill>
                <a:latin typeface="Calibri" charset="0"/>
                <a:ea typeface="MS PGothic" charset="0"/>
              </a:rPr>
              <a:t>Despite Bryan</a:t>
            </a:r>
            <a:r>
              <a:rPr lang="fr-FR" altLang="ja-JP" dirty="0">
                <a:solidFill>
                  <a:srgbClr val="FFFFFF"/>
                </a:solidFill>
                <a:latin typeface="Calibri" charset="0"/>
                <a:ea typeface="MS PGothic" charset="0"/>
              </a:rPr>
              <a:t>'</a:t>
            </a:r>
            <a:r>
              <a:rPr lang="en-US" dirty="0">
                <a:solidFill>
                  <a:srgbClr val="FFFFFF"/>
                </a:solidFill>
                <a:latin typeface="Calibri" charset="0"/>
                <a:ea typeface="MS PGothic" charset="0"/>
              </a:rPr>
              <a:t>s strength in South and West:</a:t>
            </a:r>
          </a:p>
          <a:p>
            <a:pPr lvl="2"/>
            <a:r>
              <a:rPr lang="en-US" dirty="0">
                <a:solidFill>
                  <a:srgbClr val="FFFFFF"/>
                </a:solidFill>
                <a:latin typeface="Calibri" charset="0"/>
                <a:ea typeface="MS PGothic" charset="0"/>
              </a:rPr>
              <a:t>Results vividly demonstrated his lack of appeal to the </a:t>
            </a:r>
            <a:r>
              <a:rPr lang="en-US" dirty="0" err="1">
                <a:solidFill>
                  <a:srgbClr val="FFFFFF"/>
                </a:solidFill>
                <a:latin typeface="Calibri" charset="0"/>
                <a:ea typeface="MS PGothic" charset="0"/>
              </a:rPr>
              <a:t>unmortgaged</a:t>
            </a:r>
            <a:r>
              <a:rPr lang="en-US" dirty="0">
                <a:solidFill>
                  <a:srgbClr val="FFFFFF"/>
                </a:solidFill>
                <a:latin typeface="Calibri" charset="0"/>
                <a:ea typeface="MS PGothic" charset="0"/>
              </a:rPr>
              <a:t> farmer and the eastern urban laborer</a:t>
            </a:r>
          </a:p>
          <a:p>
            <a:pPr lvl="2"/>
            <a:r>
              <a:rPr lang="en-US" dirty="0">
                <a:solidFill>
                  <a:srgbClr val="FFFFFF"/>
                </a:solidFill>
                <a:latin typeface="Calibri" charset="0"/>
                <a:ea typeface="MS PGothic" charset="0"/>
              </a:rPr>
              <a:t>Many wage earners in East voted for their jobs and full dinner pails—</a:t>
            </a:r>
          </a:p>
          <a:p>
            <a:pPr lvl="3"/>
            <a:r>
              <a:rPr lang="en-US" dirty="0">
                <a:solidFill>
                  <a:srgbClr val="FFFFFF"/>
                </a:solidFill>
                <a:latin typeface="Calibri" charset="0"/>
                <a:ea typeface="MS PGothic" charset="0"/>
              </a:rPr>
              <a:t>threatened by free silver, free trade, fireless factories</a:t>
            </a:r>
          </a:p>
          <a:p>
            <a:pPr lvl="3"/>
            <a:r>
              <a:rPr lang="en-US" dirty="0">
                <a:solidFill>
                  <a:srgbClr val="FFFFFF"/>
                </a:solidFill>
                <a:latin typeface="Calibri" charset="0"/>
                <a:ea typeface="MS PGothic" charset="0"/>
              </a:rPr>
              <a:t>Living on a fixed wage, factory workers had no reason to favor inflation, which was heart of </a:t>
            </a:r>
            <a:r>
              <a:rPr lang="en-US" dirty="0" err="1">
                <a:solidFill>
                  <a:srgbClr val="FFFFFF"/>
                </a:solidFill>
                <a:latin typeface="Calibri" charset="0"/>
                <a:ea typeface="MS PGothic" charset="0"/>
              </a:rPr>
              <a:t>Bryanites</a:t>
            </a:r>
            <a:r>
              <a:rPr lang="fr-FR" altLang="ja-JP" dirty="0">
                <a:solidFill>
                  <a:srgbClr val="FFFFFF"/>
                </a:solidFill>
                <a:latin typeface="Calibri" charset="0"/>
                <a:ea typeface="MS PGothic" charset="0"/>
              </a:rPr>
              <a:t>'</a:t>
            </a:r>
            <a:r>
              <a:rPr lang="en-US" dirty="0">
                <a:solidFill>
                  <a:srgbClr val="FFFFFF"/>
                </a:solidFill>
                <a:latin typeface="Calibri" charset="0"/>
                <a:ea typeface="MS PGothic" charset="0"/>
              </a:rPr>
              <a:t>s program</a:t>
            </a:r>
          </a:p>
        </p:txBody>
      </p:sp>
    </p:spTree>
    <p:extLst>
      <p:ext uri="{BB962C8B-B14F-4D97-AF65-F5344CB8AC3E}">
        <p14:creationId xmlns:p14="http://schemas.microsoft.com/office/powerpoint/2010/main" val="41310461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Calibri" charset="0"/>
                <a:ea typeface="MS PGothic" charset="0"/>
              </a:rPr>
              <a:t>Gold vs. Silver &amp; Class Conflicts</a:t>
            </a:r>
            <a:endParaRPr lang="en-US" dirty="0">
              <a:solidFill>
                <a:srgbClr val="000000"/>
              </a:solidFill>
              <a:latin typeface="Calibri" charset="0"/>
              <a:ea typeface="MS PGothic" charset="0"/>
            </a:endParaRPr>
          </a:p>
        </p:txBody>
      </p:sp>
      <p:sp>
        <p:nvSpPr>
          <p:cNvPr id="134147" name="Content Placeholder 2"/>
          <p:cNvSpPr>
            <a:spLocks noGrp="1"/>
          </p:cNvSpPr>
          <p:nvPr>
            <p:ph idx="1"/>
          </p:nvPr>
        </p:nvSpPr>
        <p:spPr>
          <a:xfrm>
            <a:off x="666750" y="1600200"/>
            <a:ext cx="8324850" cy="4525963"/>
          </a:xfrm>
        </p:spPr>
        <p:txBody>
          <a:bodyPr/>
          <a:lstStyle/>
          <a:p>
            <a:r>
              <a:rPr lang="en-US" sz="2800" dirty="0">
                <a:solidFill>
                  <a:srgbClr val="CCFFCC"/>
                </a:solidFill>
                <a:latin typeface="Calibri" charset="0"/>
                <a:ea typeface="MS PGothic" charset="0"/>
              </a:rPr>
              <a:t>Bryan-McKinley battle heralded advent of new era in American politics</a:t>
            </a:r>
            <a:r>
              <a:rPr lang="en-US" sz="2800" dirty="0">
                <a:latin typeface="Calibri" charset="0"/>
                <a:ea typeface="MS PGothic" charset="0"/>
              </a:rPr>
              <a:t>:</a:t>
            </a:r>
          </a:p>
          <a:p>
            <a:pPr lvl="1"/>
            <a:r>
              <a:rPr lang="en-US" sz="2400" dirty="0">
                <a:latin typeface="Calibri" charset="0"/>
                <a:ea typeface="MS PGothic" charset="0"/>
              </a:rPr>
              <a:t>Underprivileged many against privileged few, </a:t>
            </a:r>
          </a:p>
          <a:p>
            <a:pPr lvl="1"/>
            <a:r>
              <a:rPr lang="en-US" sz="2400" dirty="0">
                <a:latin typeface="Calibri" charset="0"/>
                <a:ea typeface="MS PGothic" charset="0"/>
              </a:rPr>
              <a:t>Of indebted backcountry against city,</a:t>
            </a:r>
          </a:p>
          <a:p>
            <a:pPr lvl="1"/>
            <a:r>
              <a:rPr lang="en-US" sz="2400" dirty="0">
                <a:latin typeface="Calibri" charset="0"/>
                <a:ea typeface="MS PGothic" charset="0"/>
              </a:rPr>
              <a:t>Of agrarians against industrialists,</a:t>
            </a:r>
          </a:p>
          <a:p>
            <a:pPr lvl="1"/>
            <a:r>
              <a:rPr lang="en-US" sz="2400" dirty="0">
                <a:latin typeface="Calibri" charset="0"/>
                <a:ea typeface="MS PGothic" charset="0"/>
              </a:rPr>
              <a:t>Of Main Street against Wall Street, </a:t>
            </a:r>
          </a:p>
          <a:p>
            <a:pPr lvl="1"/>
            <a:r>
              <a:rPr lang="en-US" sz="2400" dirty="0">
                <a:latin typeface="Calibri" charset="0"/>
                <a:ea typeface="MS PGothic" charset="0"/>
              </a:rPr>
              <a:t>Of the nobodies against the </a:t>
            </a:r>
            <a:r>
              <a:rPr lang="en-US" sz="2400" dirty="0" smtClean="0">
                <a:latin typeface="Calibri" charset="0"/>
                <a:ea typeface="MS PGothic" charset="0"/>
              </a:rPr>
              <a:t>somebodies</a:t>
            </a:r>
          </a:p>
          <a:p>
            <a:pPr lvl="1"/>
            <a:endParaRPr lang="en-US" sz="2400" dirty="0">
              <a:latin typeface="Calibri" charset="0"/>
              <a:ea typeface="MS PGothic" charset="0"/>
            </a:endParaRPr>
          </a:p>
          <a:p>
            <a:r>
              <a:rPr lang="en-US" sz="2800" dirty="0">
                <a:latin typeface="Calibri" charset="0"/>
                <a:ea typeface="MS PGothic" charset="0"/>
              </a:rPr>
              <a:t>Outcome a resounding win for big business, big cities, middle-class values, and financial conservatism</a:t>
            </a:r>
          </a:p>
          <a:p>
            <a:r>
              <a:rPr lang="en-US" sz="2800" dirty="0">
                <a:latin typeface="Calibri" charset="0"/>
                <a:ea typeface="MS PGothic" charset="0"/>
              </a:rPr>
              <a:t>1896 = last effort to win entirely by farming vote</a:t>
            </a:r>
          </a:p>
        </p:txBody>
      </p:sp>
    </p:spTree>
    <p:extLst>
      <p:ext uri="{BB962C8B-B14F-4D97-AF65-F5344CB8AC3E}">
        <p14:creationId xmlns:p14="http://schemas.microsoft.com/office/powerpoint/2010/main" val="6500414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Calibri" charset="0"/>
                <a:ea typeface="MS PGothic" charset="0"/>
              </a:rPr>
              <a:t>Gold vs. Silver &amp; Class Conflicts</a:t>
            </a:r>
            <a:endParaRPr lang="en-US" dirty="0">
              <a:solidFill>
                <a:srgbClr val="000000"/>
              </a:solidFill>
              <a:latin typeface="Calibri" charset="0"/>
              <a:ea typeface="MS PGothic" charset="0"/>
            </a:endParaRPr>
          </a:p>
        </p:txBody>
      </p:sp>
      <p:sp>
        <p:nvSpPr>
          <p:cNvPr id="137219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4525963"/>
          </a:xfrm>
        </p:spPr>
        <p:txBody>
          <a:bodyPr/>
          <a:lstStyle/>
          <a:p>
            <a:r>
              <a:rPr lang="en-US" sz="2800" dirty="0">
                <a:solidFill>
                  <a:srgbClr val="FFFFFF"/>
                </a:solidFill>
                <a:latin typeface="Calibri" charset="0"/>
                <a:ea typeface="MS PGothic" charset="0"/>
              </a:rPr>
              <a:t>Grand Old Party</a:t>
            </a:r>
            <a:r>
              <a:rPr lang="fr-FR" altLang="ja-JP" sz="2800" dirty="0">
                <a:solidFill>
                  <a:srgbClr val="FFFFFF"/>
                </a:solidFill>
                <a:latin typeface="Calibri" charset="0"/>
                <a:ea typeface="MS PGothic" charset="0"/>
              </a:rPr>
              <a:t>'</a:t>
            </a:r>
            <a:r>
              <a:rPr lang="en-US" sz="2800" dirty="0">
                <a:solidFill>
                  <a:srgbClr val="FFFFFF"/>
                </a:solidFill>
                <a:latin typeface="Calibri" charset="0"/>
                <a:ea typeface="MS PGothic" charset="0"/>
              </a:rPr>
              <a:t>s smashing victory of 1896:</a:t>
            </a:r>
          </a:p>
          <a:p>
            <a:pPr lvl="1"/>
            <a:r>
              <a:rPr lang="en-US" sz="2400" dirty="0">
                <a:solidFill>
                  <a:srgbClr val="FFFFFF"/>
                </a:solidFill>
                <a:latin typeface="Calibri" charset="0"/>
                <a:ea typeface="MS PGothic" charset="0"/>
              </a:rPr>
              <a:t>Heralded a Republican grip on White House for next 16 years</a:t>
            </a:r>
          </a:p>
          <a:p>
            <a:pPr lvl="1"/>
            <a:r>
              <a:rPr lang="en-US" sz="2400" dirty="0">
                <a:solidFill>
                  <a:srgbClr val="CCFFCC"/>
                </a:solidFill>
                <a:latin typeface="Calibri" charset="0"/>
                <a:ea typeface="MS PGothic" charset="0"/>
              </a:rPr>
              <a:t>McKinley</a:t>
            </a:r>
            <a:r>
              <a:rPr lang="fr-FR" altLang="ja-JP" sz="2400" dirty="0">
                <a:solidFill>
                  <a:srgbClr val="CCFFCC"/>
                </a:solidFill>
                <a:latin typeface="Calibri" charset="0"/>
                <a:ea typeface="MS PGothic" charset="0"/>
              </a:rPr>
              <a:t>'</a:t>
            </a:r>
            <a:r>
              <a:rPr lang="en-US" sz="2400" dirty="0">
                <a:solidFill>
                  <a:srgbClr val="CCFFCC"/>
                </a:solidFill>
                <a:latin typeface="Calibri" charset="0"/>
                <a:ea typeface="MS PGothic" charset="0"/>
              </a:rPr>
              <a:t>s election imparted new character to political system with </a:t>
            </a:r>
            <a:r>
              <a:rPr lang="en-US" sz="2400" b="1" dirty="0">
                <a:solidFill>
                  <a:srgbClr val="CCFFCC"/>
                </a:solidFill>
                <a:latin typeface="Calibri" charset="0"/>
                <a:ea typeface="MS PGothic" charset="0"/>
              </a:rPr>
              <a:t>fourth party system</a:t>
            </a:r>
            <a:r>
              <a:rPr lang="en-US" sz="2400" dirty="0">
                <a:solidFill>
                  <a:srgbClr val="FFFFFF"/>
                </a:solidFill>
                <a:latin typeface="Calibri" charset="0"/>
                <a:ea typeface="MS PGothic" charset="0"/>
              </a:rPr>
              <a:t>:</a:t>
            </a:r>
          </a:p>
          <a:p>
            <a:pPr lvl="2"/>
            <a:r>
              <a:rPr lang="en-US" sz="2000" dirty="0">
                <a:solidFill>
                  <a:srgbClr val="FFFFFF"/>
                </a:solidFill>
                <a:latin typeface="Calibri" charset="0"/>
                <a:ea typeface="MS PGothic" charset="0"/>
              </a:rPr>
              <a:t>Diminishing voter participation in elections</a:t>
            </a:r>
          </a:p>
          <a:p>
            <a:pPr lvl="2"/>
            <a:r>
              <a:rPr lang="en-US" sz="2000" dirty="0">
                <a:solidFill>
                  <a:srgbClr val="FFFFFF"/>
                </a:solidFill>
                <a:latin typeface="Calibri" charset="0"/>
                <a:ea typeface="MS PGothic" charset="0"/>
              </a:rPr>
              <a:t>Weakening of party organizations</a:t>
            </a:r>
          </a:p>
          <a:p>
            <a:pPr lvl="2"/>
            <a:r>
              <a:rPr lang="en-US" sz="2000" dirty="0">
                <a:solidFill>
                  <a:srgbClr val="FFFFFF"/>
                </a:solidFill>
                <a:latin typeface="Calibri" charset="0"/>
                <a:ea typeface="MS PGothic" charset="0"/>
              </a:rPr>
              <a:t>Money question and civil-service reform faded as issues</a:t>
            </a:r>
          </a:p>
          <a:p>
            <a:pPr lvl="2"/>
            <a:r>
              <a:rPr lang="en-US" sz="2000" dirty="0">
                <a:solidFill>
                  <a:srgbClr val="FFFFFF"/>
                </a:solidFill>
                <a:latin typeface="Calibri" charset="0"/>
                <a:ea typeface="MS PGothic" charset="0"/>
              </a:rPr>
              <a:t>Replaced by concern for industrial regulation and welfare of labor</a:t>
            </a:r>
          </a:p>
          <a:p>
            <a:pPr lvl="2"/>
            <a:r>
              <a:rPr lang="en-US" sz="2000" dirty="0">
                <a:solidFill>
                  <a:srgbClr val="FFFFFF"/>
                </a:solidFill>
                <a:latin typeface="Calibri" charset="0"/>
                <a:ea typeface="MS PGothic" charset="0"/>
              </a:rPr>
              <a:t>Contrast with </a:t>
            </a:r>
            <a:r>
              <a:rPr lang="ja-JP" altLang="en-US" sz="2000" dirty="0">
                <a:solidFill>
                  <a:srgbClr val="FFFFFF"/>
                </a:solidFill>
                <a:latin typeface="Calibri" charset="0"/>
                <a:ea typeface="MS PGothic" charset="0"/>
              </a:rPr>
              <a:t>“</a:t>
            </a:r>
            <a:r>
              <a:rPr lang="en-US" altLang="ja-JP" sz="2000" dirty="0">
                <a:solidFill>
                  <a:srgbClr val="FFFFFF"/>
                </a:solidFill>
                <a:latin typeface="Calibri" charset="0"/>
                <a:ea typeface="MS PGothic" charset="0"/>
              </a:rPr>
              <a:t>third party system</a:t>
            </a:r>
            <a:r>
              <a:rPr lang="ja-JP" altLang="en-US" sz="2000" dirty="0">
                <a:solidFill>
                  <a:srgbClr val="FFFFFF"/>
                </a:solidFill>
                <a:latin typeface="Calibri" charset="0"/>
                <a:ea typeface="MS PGothic" charset="0"/>
              </a:rPr>
              <a:t>”</a:t>
            </a:r>
            <a:r>
              <a:rPr lang="en-US" altLang="ja-JP" sz="2000" dirty="0">
                <a:solidFill>
                  <a:srgbClr val="FFFFFF"/>
                </a:solidFill>
                <a:latin typeface="Calibri" charset="0"/>
                <a:ea typeface="MS PGothic" charset="0"/>
              </a:rPr>
              <a:t> (1860-1896) of high voter turnouts and close contests between Democrats and Republicans</a:t>
            </a:r>
            <a:endParaRPr lang="en-US" sz="2000" dirty="0">
              <a:solidFill>
                <a:srgbClr val="FFFFFF"/>
              </a:solidFill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813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McKinley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Dingley</a:t>
            </a:r>
            <a:r>
              <a:rPr lang="en-US" dirty="0" smtClean="0"/>
              <a:t> Tariff Bill</a:t>
            </a:r>
          </a:p>
          <a:p>
            <a:pPr lvl="1"/>
            <a:r>
              <a:rPr lang="en-US" dirty="0" smtClean="0"/>
              <a:t>Raises tariff to 46.5%</a:t>
            </a:r>
          </a:p>
          <a:p>
            <a:r>
              <a:rPr lang="en-US" dirty="0" smtClean="0">
                <a:solidFill>
                  <a:srgbClr val="CCFFCC"/>
                </a:solidFill>
              </a:rPr>
              <a:t>Gold Standard Act (1900)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Paper money tradable for gold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Stabilizes value of currency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Gold rush in Alaska, worldwide increase in gold production</a:t>
            </a:r>
          </a:p>
          <a:p>
            <a:r>
              <a:rPr lang="en-US" dirty="0" smtClean="0"/>
              <a:t>Sense of stability leads to economic growth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0268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254000"/>
            <a:ext cx="64897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3" name="TextBox 2"/>
          <p:cNvSpPr txBox="1">
            <a:spLocks noChangeArrowheads="1"/>
          </p:cNvSpPr>
          <p:nvPr/>
        </p:nvSpPr>
        <p:spPr bwMode="auto">
          <a:xfrm>
            <a:off x="8609013" y="6604000"/>
            <a:ext cx="534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1200" b="1">
                <a:latin typeface="Arial" charset="0"/>
              </a:rPr>
              <a:t>p603</a:t>
            </a:r>
          </a:p>
        </p:txBody>
      </p:sp>
    </p:spTree>
    <p:extLst>
      <p:ext uri="{BB962C8B-B14F-4D97-AF65-F5344CB8AC3E}">
        <p14:creationId xmlns:p14="http://schemas.microsoft.com/office/powerpoint/2010/main" val="3722796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254000"/>
            <a:ext cx="65913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1" name="TextBox 2"/>
          <p:cNvSpPr txBox="1">
            <a:spLocks noChangeArrowheads="1"/>
          </p:cNvSpPr>
          <p:nvPr/>
        </p:nvSpPr>
        <p:spPr bwMode="auto">
          <a:xfrm>
            <a:off x="8609013" y="6604000"/>
            <a:ext cx="534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1200" b="1">
                <a:latin typeface="Arial" charset="0"/>
              </a:rPr>
              <a:t>p603</a:t>
            </a:r>
          </a:p>
        </p:txBody>
      </p:sp>
    </p:spTree>
    <p:extLst>
      <p:ext uri="{BB962C8B-B14F-4D97-AF65-F5344CB8AC3E}">
        <p14:creationId xmlns:p14="http://schemas.microsoft.com/office/powerpoint/2010/main" val="41618102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Wizard of Oz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Wizard of Oz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9182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695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79214"/>
          </a:xfrm>
        </p:spPr>
        <p:txBody>
          <a:bodyPr/>
          <a:lstStyle/>
          <a:p>
            <a:r>
              <a:rPr lang="en-US" dirty="0" smtClean="0"/>
              <a:t>Era of Good </a:t>
            </a:r>
            <a:r>
              <a:rPr lang="en-US" dirty="0" err="1" smtClean="0"/>
              <a:t>Stealings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3852"/>
            <a:ext cx="8229600" cy="4872312"/>
          </a:xfrm>
        </p:spPr>
        <p:txBody>
          <a:bodyPr/>
          <a:lstStyle/>
          <a:p>
            <a:r>
              <a:rPr lang="en-US" dirty="0" smtClean="0">
                <a:solidFill>
                  <a:srgbClr val="CCFFCC"/>
                </a:solidFill>
              </a:rPr>
              <a:t>Corruption rampant during late 19</a:t>
            </a:r>
            <a:r>
              <a:rPr lang="en-US" baseline="30000" dirty="0" smtClean="0">
                <a:solidFill>
                  <a:srgbClr val="CCFFCC"/>
                </a:solidFill>
              </a:rPr>
              <a:t>th</a:t>
            </a:r>
            <a:r>
              <a:rPr lang="en-US" dirty="0" smtClean="0">
                <a:solidFill>
                  <a:srgbClr val="CCFFCC"/>
                </a:solidFill>
              </a:rPr>
              <a:t> Century</a:t>
            </a:r>
          </a:p>
          <a:p>
            <a:pPr lvl="1"/>
            <a:r>
              <a:rPr lang="en-US" dirty="0" smtClean="0"/>
              <a:t>Railroads, stock prices, corrupt judges, issues with the Senate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Two notorious financial millionaire partners: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“Jubilee” Jim Fisk and Jay Gould</a:t>
            </a:r>
          </a:p>
          <a:p>
            <a:pPr lvl="2"/>
            <a:r>
              <a:rPr lang="en-US" dirty="0" smtClean="0">
                <a:solidFill>
                  <a:srgbClr val="CCFFCC"/>
                </a:solidFill>
              </a:rPr>
              <a:t>Attempt to corner gold market in 1869</a:t>
            </a:r>
          </a:p>
          <a:p>
            <a:pPr lvl="3"/>
            <a:r>
              <a:rPr lang="en-US" sz="1800" dirty="0" smtClean="0">
                <a:solidFill>
                  <a:srgbClr val="FFFFFF"/>
                </a:solidFill>
              </a:rPr>
              <a:t>Buy up all gold, raise prices</a:t>
            </a:r>
          </a:p>
          <a:p>
            <a:pPr lvl="2"/>
            <a:r>
              <a:rPr lang="en-US" dirty="0" smtClean="0">
                <a:solidFill>
                  <a:srgbClr val="CCFFCC"/>
                </a:solidFill>
              </a:rPr>
              <a:t>Try to convince Grant and brother-in-law to support</a:t>
            </a:r>
            <a:r>
              <a:rPr lang="en-US" dirty="0" smtClean="0"/>
              <a:t>  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3358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5" descr="BigBusiness"/>
          <p:cNvPicPr>
            <a:picLocks noChangeAspect="1" noChangeArrowheads="1"/>
          </p:cNvPicPr>
          <p:nvPr/>
        </p:nvPicPr>
        <p:blipFill>
          <a:blip r:embed="rId2">
            <a:lum brigh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26"/>
            <a:ext cx="9150350" cy="688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587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16387" name="Picture 4" descr="218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" r="6250" b="3314"/>
          <a:stretch>
            <a:fillRect/>
          </a:stretch>
        </p:blipFill>
        <p:spPr bwMode="auto">
          <a:xfrm>
            <a:off x="0" y="-39688"/>
            <a:ext cx="9144000" cy="695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45" name="Text Box 5"/>
          <p:cNvSpPr txBox="1">
            <a:spLocks noChangeArrowheads="1"/>
          </p:cNvSpPr>
          <p:nvPr/>
        </p:nvSpPr>
        <p:spPr bwMode="auto">
          <a:xfrm>
            <a:off x="152400" y="533400"/>
            <a:ext cx="4572000" cy="1889125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3600">
                <a:solidFill>
                  <a:schemeClr val="bg2"/>
                </a:solidFill>
                <a:latin typeface="Times New Roman" charset="0"/>
              </a:rPr>
              <a:t>The Second Industrial Revolution was fueled by 3 industries: </a:t>
            </a:r>
            <a:r>
              <a:rPr lang="en-US" sz="3600" i="1">
                <a:solidFill>
                  <a:schemeClr val="bg2"/>
                </a:solidFill>
                <a:latin typeface="Times New Roman" charset="0"/>
              </a:rPr>
              <a:t>railroads</a:t>
            </a:r>
            <a:r>
              <a:rPr lang="en-US" sz="3600">
                <a:solidFill>
                  <a:schemeClr val="bg2"/>
                </a:solidFill>
                <a:latin typeface="Times New Roman" charset="0"/>
              </a:rPr>
              <a:t>, </a:t>
            </a:r>
            <a:r>
              <a:rPr lang="en-US" sz="3600" i="1">
                <a:solidFill>
                  <a:schemeClr val="bg2"/>
                </a:solidFill>
                <a:latin typeface="Times New Roman" charset="0"/>
              </a:rPr>
              <a:t>steel</a:t>
            </a:r>
            <a:r>
              <a:rPr lang="en-US" sz="3600">
                <a:solidFill>
                  <a:schemeClr val="bg2"/>
                </a:solidFill>
                <a:latin typeface="Times New Roman" charset="0"/>
              </a:rPr>
              <a:t>, &amp; </a:t>
            </a:r>
            <a:r>
              <a:rPr lang="en-US" sz="3600" i="1">
                <a:solidFill>
                  <a:schemeClr val="bg2"/>
                </a:solidFill>
                <a:latin typeface="Times New Roman" charset="0"/>
              </a:rPr>
              <a:t>oil</a:t>
            </a:r>
          </a:p>
        </p:txBody>
      </p:sp>
    </p:spTree>
    <p:extLst>
      <p:ext uri="{BB962C8B-B14F-4D97-AF65-F5344CB8AC3E}">
        <p14:creationId xmlns:p14="http://schemas.microsoft.com/office/powerpoint/2010/main" val="3859281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Times New Roman" charset="0"/>
              </a:rPr>
              <a:t>Gilded Age Industrialization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305800" cy="6096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Arial" charset="0"/>
              </a:rPr>
              <a:t>During the </a:t>
            </a:r>
            <a:r>
              <a:rPr lang="en-US" dirty="0">
                <a:solidFill>
                  <a:srgbClr val="CCFFCC"/>
                </a:solidFill>
                <a:latin typeface="Arial" charset="0"/>
              </a:rPr>
              <a:t>Gilded Age</a:t>
            </a:r>
            <a:r>
              <a:rPr lang="en-US" dirty="0">
                <a:latin typeface="Arial" charset="0"/>
              </a:rPr>
              <a:t>, American businesses were transformed:</a:t>
            </a:r>
          </a:p>
          <a:p>
            <a:pPr lvl="1">
              <a:defRPr/>
            </a:pPr>
            <a:r>
              <a:rPr lang="en-US" dirty="0">
                <a:latin typeface="Arial" charset="0"/>
              </a:rPr>
              <a:t>Massive corporations replaced small, family businesses</a:t>
            </a:r>
          </a:p>
          <a:p>
            <a:pPr lvl="1">
              <a:defRPr/>
            </a:pPr>
            <a:r>
              <a:rPr lang="en-US" dirty="0">
                <a:latin typeface="Arial" charset="0"/>
              </a:rPr>
              <a:t>New technology, transportation, marketing, labor relations, &amp; efficient mass-production</a:t>
            </a:r>
          </a:p>
          <a:p>
            <a:pPr lvl="1">
              <a:defRPr/>
            </a:pPr>
            <a:r>
              <a:rPr lang="en-US" dirty="0">
                <a:latin typeface="Arial" charset="0"/>
              </a:rPr>
              <a:t>By</a:t>
            </a:r>
            <a:r>
              <a:rPr lang="en-US" sz="3000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1900,</a:t>
            </a:r>
            <a:r>
              <a:rPr lang="en-US" sz="3000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the</a:t>
            </a:r>
            <a:r>
              <a:rPr lang="en-US" sz="3000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U.S.</a:t>
            </a:r>
            <a:r>
              <a:rPr lang="en-US" sz="3000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was</a:t>
            </a:r>
            <a:r>
              <a:rPr lang="en-US" sz="3000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the</a:t>
            </a:r>
            <a:r>
              <a:rPr lang="en-US" sz="3000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most industrialized</a:t>
            </a:r>
            <a:r>
              <a:rPr lang="en-US" sz="3000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country</a:t>
            </a:r>
            <a:r>
              <a:rPr lang="en-US" sz="3000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in</a:t>
            </a:r>
            <a:r>
              <a:rPr lang="en-US" sz="3000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the</a:t>
            </a:r>
            <a:r>
              <a:rPr lang="en-US" sz="3000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world</a:t>
            </a:r>
          </a:p>
        </p:txBody>
      </p:sp>
    </p:spTree>
    <p:extLst>
      <p:ext uri="{BB962C8B-B14F-4D97-AF65-F5344CB8AC3E}">
        <p14:creationId xmlns:p14="http://schemas.microsoft.com/office/powerpoint/2010/main" val="2554335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25400"/>
            <a:ext cx="44196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CCFFCC"/>
                </a:solidFill>
              </a:rPr>
              <a:t>New Inventions</a:t>
            </a:r>
            <a:endParaRPr lang="en-US" dirty="0">
              <a:solidFill>
                <a:srgbClr val="CCFF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143000"/>
            <a:ext cx="5486400" cy="45259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 number of inventions helped the United States progress as an industrialized nation during the late 1800’s and early 1900’s.</a:t>
            </a:r>
            <a:endParaRPr lang="en-US" dirty="0"/>
          </a:p>
        </p:txBody>
      </p:sp>
      <p:pic>
        <p:nvPicPr>
          <p:cNvPr id="4301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28600"/>
            <a:ext cx="295910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141788"/>
            <a:ext cx="5257800" cy="271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038600"/>
            <a:ext cx="3505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964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u="sng" dirty="0" smtClean="0">
                <a:cs typeface="+mj-cs"/>
              </a:rPr>
              <a:t>Thomas Edison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371600"/>
            <a:ext cx="48768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CCFFCC"/>
                </a:solidFill>
                <a:cs typeface="+mn-cs"/>
              </a:rPr>
              <a:t>1808 – received a patent for the incandescent light bulb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CCFFCC"/>
                </a:solidFill>
                <a:cs typeface="+mn-cs"/>
              </a:rPr>
              <a:t>Credited with inventing the phonograph</a:t>
            </a:r>
            <a:r>
              <a:rPr lang="en-US" sz="2400" dirty="0">
                <a:solidFill>
                  <a:srgbClr val="CCFFCC"/>
                </a:solidFill>
                <a:cs typeface="+mn-cs"/>
              </a:rPr>
              <a:t> </a:t>
            </a:r>
            <a:r>
              <a:rPr lang="en-US" sz="2400" dirty="0" smtClean="0">
                <a:solidFill>
                  <a:srgbClr val="CCFFCC"/>
                </a:solidFill>
                <a:cs typeface="+mn-cs"/>
              </a:rPr>
              <a:t>&amp; a machine o capture motion pictures.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cs typeface="+mn-cs"/>
              </a:rPr>
              <a:t>Created a research lab in Menlo Park, New Jersey to develop and perfect his inventions.</a:t>
            </a:r>
            <a:endParaRPr lang="en-US" sz="2400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>
              <a:cs typeface="+mn-cs"/>
            </a:endParaRPr>
          </a:p>
        </p:txBody>
      </p:sp>
      <p:pic>
        <p:nvPicPr>
          <p:cNvPr id="44035" name="Picture 6" descr="Thomas_Edison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3" t="13297" r="11174" b="16232"/>
          <a:stretch>
            <a:fillRect/>
          </a:stretch>
        </p:blipFill>
        <p:spPr bwMode="auto">
          <a:xfrm>
            <a:off x="5181600" y="1066800"/>
            <a:ext cx="377825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1"/>
          <p:cNvSpPr>
            <a:spLocks noChangeArrowheads="1"/>
          </p:cNvSpPr>
          <p:nvPr/>
        </p:nvSpPr>
        <p:spPr bwMode="auto">
          <a:xfrm>
            <a:off x="1447800" y="6172200"/>
            <a:ext cx="853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How would these inventions have an impact on society?</a:t>
            </a:r>
          </a:p>
        </p:txBody>
      </p:sp>
    </p:spTree>
    <p:extLst>
      <p:ext uri="{BB962C8B-B14F-4D97-AF65-F5344CB8AC3E}">
        <p14:creationId xmlns:p14="http://schemas.microsoft.com/office/powerpoint/2010/main" val="1110974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u="sng" dirty="0" smtClean="0">
                <a:cs typeface="+mj-cs"/>
              </a:rPr>
              <a:t>Thomas Edison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371600"/>
            <a:ext cx="48768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cs typeface="+mn-cs"/>
              </a:rPr>
              <a:t>He came up with the idea of central power companies that provided electrical power to large numbers of customers.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>
                <a:solidFill>
                  <a:srgbClr val="CCFFCC"/>
                </a:solidFill>
                <a:cs typeface="+mn-cs"/>
              </a:rPr>
              <a:t>His electric company effectively supplied electricity to New York City by 1882.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>
                <a:cs typeface="+mn-cs"/>
              </a:rPr>
              <a:t>His episode of the Men who Built America was outstanding!</a:t>
            </a:r>
            <a:endParaRPr lang="en-US" sz="2000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>
              <a:cs typeface="+mn-cs"/>
            </a:endParaRPr>
          </a:p>
        </p:txBody>
      </p:sp>
      <p:pic>
        <p:nvPicPr>
          <p:cNvPr id="45059" name="Picture 6" descr="Thomas_Edison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3" t="13297" r="11174" b="16232"/>
          <a:stretch>
            <a:fillRect/>
          </a:stretch>
        </p:blipFill>
        <p:spPr bwMode="auto">
          <a:xfrm>
            <a:off x="5181600" y="1066800"/>
            <a:ext cx="377825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Rectangle 1"/>
          <p:cNvSpPr>
            <a:spLocks noChangeArrowheads="1"/>
          </p:cNvSpPr>
          <p:nvPr/>
        </p:nvSpPr>
        <p:spPr bwMode="auto">
          <a:xfrm>
            <a:off x="1447800" y="6172200"/>
            <a:ext cx="853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How would these inventions have an impact on society?</a:t>
            </a:r>
          </a:p>
        </p:txBody>
      </p:sp>
    </p:spTree>
    <p:extLst>
      <p:ext uri="{BB962C8B-B14F-4D97-AF65-F5344CB8AC3E}">
        <p14:creationId xmlns:p14="http://schemas.microsoft.com/office/powerpoint/2010/main" val="43742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Times New Roman" charset="0"/>
              </a:rPr>
              <a:t>Patents Issued (1850-1899)</a:t>
            </a:r>
          </a:p>
        </p:txBody>
      </p:sp>
      <p:pic>
        <p:nvPicPr>
          <p:cNvPr id="46082" name="Picture 3" descr="DIVI3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6436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Railroads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1865 – 35000 miles, 1900 – 192000 miles</a:t>
            </a:r>
          </a:p>
          <a:p>
            <a:endParaRPr lang="en-US" dirty="0" smtClean="0"/>
          </a:p>
          <a:p>
            <a:r>
              <a:rPr lang="en-US" dirty="0" smtClean="0"/>
              <a:t>More acreage than size of Texas given to railroads by Congress</a:t>
            </a:r>
          </a:p>
          <a:p>
            <a:pPr lvl="1"/>
            <a:r>
              <a:rPr lang="en-US" dirty="0" smtClean="0"/>
              <a:t>Increases railroad profits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CCFFCC"/>
                </a:solidFill>
              </a:rPr>
              <a:t>Transcontinental Railroad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In 1862, Lincoln signed the Pacific Railway Act</a:t>
            </a:r>
          </a:p>
          <a:p>
            <a:pPr lvl="1"/>
            <a:r>
              <a:rPr lang="en-US" dirty="0" smtClean="0"/>
              <a:t>Union Pacific from Omaha</a:t>
            </a:r>
          </a:p>
          <a:p>
            <a:pPr lvl="1"/>
            <a:r>
              <a:rPr lang="en-US" dirty="0" smtClean="0"/>
              <a:t>Central Pacific from California</a:t>
            </a:r>
          </a:p>
          <a:p>
            <a:pPr lvl="2"/>
            <a:r>
              <a:rPr lang="en-US" dirty="0" smtClean="0"/>
              <a:t>Leland Stanford, bribe free, Chinese Labor</a:t>
            </a: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Completed in 1869 at Promontory Point, Utah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5 transcontinental routes by 1900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59939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Railroads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Much of the western portions of the railroad was built by </a:t>
            </a:r>
            <a:r>
              <a:rPr lang="en-US" dirty="0">
                <a:solidFill>
                  <a:srgbClr val="CCFFCC"/>
                </a:solidFill>
              </a:rPr>
              <a:t>Chinese laborers</a:t>
            </a:r>
            <a:r>
              <a:rPr lang="en-US" dirty="0"/>
              <a:t>, specifically brought to the US to work on the railroad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00512" y="646477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7" descr="Chinese_work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16" y="3921708"/>
            <a:ext cx="4675197" cy="2711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66387" y="515161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5" descr="2RAILROA_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725" y="3251251"/>
            <a:ext cx="4224462" cy="2713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7034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Railroads 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990600"/>
            <a:ext cx="6705600" cy="5505450"/>
          </a:xfr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6013"/>
            <a:ext cx="3352800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8495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Boss Tweed and Tammany Hall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“Boss” Tweed – Democrat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CCFFCC"/>
                </a:solidFill>
              </a:rPr>
              <a:t>Tammany Hall – Political Machine in NYC</a:t>
            </a:r>
          </a:p>
          <a:p>
            <a:pPr lvl="1"/>
            <a:r>
              <a:rPr lang="en-US" dirty="0" smtClean="0"/>
              <a:t>Bribery, graft, rigged elections</a:t>
            </a:r>
          </a:p>
          <a:p>
            <a:pPr lvl="1"/>
            <a:r>
              <a:rPr lang="en-US" dirty="0" smtClean="0"/>
              <a:t>Helped Irish Immigrants in exchange for votes/jobs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Attacked by Thomas Nast through political cartoons</a:t>
            </a:r>
          </a:p>
          <a:p>
            <a:endParaRPr lang="en-US" dirty="0" smtClean="0"/>
          </a:p>
          <a:p>
            <a:r>
              <a:rPr lang="en-US" dirty="0" smtClean="0"/>
              <a:t>Prosecuted by NY attorney Samuel J. Tilden</a:t>
            </a:r>
          </a:p>
          <a:p>
            <a:pPr lvl="1"/>
            <a:r>
              <a:rPr lang="en-US" dirty="0" smtClean="0"/>
              <a:t>Runs for president in 1876 vs. Rutherford B. Hayes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Tweed died behind bars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681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American Monopolies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8077200" cy="49069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 few men got rich developing the railroad industry.  </a:t>
            </a:r>
          </a:p>
          <a:p>
            <a:pPr lvl="1">
              <a:defRPr/>
            </a:pPr>
            <a:r>
              <a:rPr lang="en-US" dirty="0" smtClean="0"/>
              <a:t>Because some of them were known to be crooked in their dealings, they collectively came to be called “robber barons”</a:t>
            </a:r>
          </a:p>
          <a:p>
            <a:pPr lvl="1">
              <a:defRPr/>
            </a:pPr>
            <a:endParaRPr lang="en-US" dirty="0"/>
          </a:p>
          <a:p>
            <a:pPr>
              <a:defRPr/>
            </a:pPr>
            <a:r>
              <a:rPr lang="en-US" dirty="0" smtClean="0">
                <a:solidFill>
                  <a:srgbClr val="CCFFCC"/>
                </a:solidFill>
              </a:rPr>
              <a:t>Robber Barons </a:t>
            </a:r>
            <a:r>
              <a:rPr lang="en-US" dirty="0" smtClean="0"/>
              <a:t>– a name associated with wealthy entrepreneurs who wanted to eliminate competition and instead create a monopoly (or total control of an industry)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343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pol_cartoon-Robber Barons of Middle Ages and Gilded Age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667" b="65218"/>
          <a:stretch>
            <a:fillRect/>
          </a:stretch>
        </p:blipFill>
        <p:spPr bwMode="auto">
          <a:xfrm>
            <a:off x="0" y="1143000"/>
            <a:ext cx="9144000" cy="54070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en-US">
                <a:solidFill>
                  <a:schemeClr val="tx1"/>
                </a:solidFill>
                <a:latin typeface="Spirit Medium" charset="0"/>
              </a:rPr>
              <a:t>The </a:t>
            </a:r>
            <a:r>
              <a:rPr lang="ja-JP" altLang="en-US">
                <a:solidFill>
                  <a:schemeClr val="tx1"/>
                </a:solidFill>
                <a:latin typeface="Spirit Medium" charset="0"/>
              </a:rPr>
              <a:t>“</a:t>
            </a:r>
            <a:r>
              <a:rPr lang="en-US">
                <a:solidFill>
                  <a:schemeClr val="tx1"/>
                </a:solidFill>
                <a:latin typeface="Spirit Medium" charset="0"/>
              </a:rPr>
              <a:t>Robber Barons</a:t>
            </a:r>
            <a:r>
              <a:rPr lang="ja-JP" altLang="en-US">
                <a:solidFill>
                  <a:schemeClr val="tx1"/>
                </a:solidFill>
                <a:latin typeface="Spirit Medium" charset="0"/>
              </a:rPr>
              <a:t>”</a:t>
            </a:r>
            <a:endParaRPr lang="en-US">
              <a:solidFill>
                <a:schemeClr val="tx1"/>
              </a:solidFill>
              <a:latin typeface="Spirit Medium" charset="0"/>
            </a:endParaRPr>
          </a:p>
        </p:txBody>
      </p:sp>
      <p:pic>
        <p:nvPicPr>
          <p:cNvPr id="209924" name="Picture 4" descr="pol_cartoon-Robber Barons of Middle Ages and Gilded Age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00113"/>
            <a:ext cx="9144000" cy="5957887"/>
          </a:xfrm>
          <a:ln w="381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92497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9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9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890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Railroad Tycoons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0624"/>
            <a:ext cx="8229600" cy="5227376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CCFFCC"/>
                </a:solidFill>
              </a:rPr>
              <a:t>Jay Gould   </a:t>
            </a:r>
          </a:p>
          <a:p>
            <a:pPr lvl="1">
              <a:defRPr/>
            </a:pPr>
            <a:r>
              <a:rPr lang="en-US" dirty="0" smtClean="0"/>
              <a:t>In 1874, he Purchased the </a:t>
            </a:r>
            <a:r>
              <a:rPr lang="en-US" dirty="0" smtClean="0">
                <a:solidFill>
                  <a:srgbClr val="CCFFCC"/>
                </a:solidFill>
              </a:rPr>
              <a:t>Union Pacific railroad.</a:t>
            </a:r>
          </a:p>
          <a:p>
            <a:pPr lvl="1">
              <a:defRPr/>
            </a:pPr>
            <a:r>
              <a:rPr lang="en-US" dirty="0" smtClean="0">
                <a:solidFill>
                  <a:srgbClr val="CCFFCC"/>
                </a:solidFill>
              </a:rPr>
              <a:t>Began buying up smaller railroads west of the Mississippi River</a:t>
            </a:r>
          </a:p>
        </p:txBody>
      </p:sp>
    </p:spTree>
    <p:extLst>
      <p:ext uri="{BB962C8B-B14F-4D97-AF65-F5344CB8AC3E}">
        <p14:creationId xmlns:p14="http://schemas.microsoft.com/office/powerpoint/2010/main" val="2875969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Consolidation and Mechanization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988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CCFFCC"/>
                </a:solidFill>
              </a:rPr>
              <a:t>Cornelius Vanderbilt</a:t>
            </a:r>
          </a:p>
          <a:p>
            <a:pPr marL="0" indent="0">
              <a:buNone/>
            </a:pPr>
            <a:endParaRPr lang="en-US" dirty="0" smtClean="0">
              <a:solidFill>
                <a:srgbClr val="CCFFCC"/>
              </a:solidFill>
            </a:endParaRPr>
          </a:p>
          <a:p>
            <a:pPr lvl="1">
              <a:defRPr/>
            </a:pPr>
            <a:r>
              <a:rPr lang="en-US" dirty="0"/>
              <a:t>In 1869,</a:t>
            </a:r>
            <a:r>
              <a:rPr lang="en-US" dirty="0">
                <a:solidFill>
                  <a:srgbClr val="CCFFCC"/>
                </a:solidFill>
              </a:rPr>
              <a:t> he extended his New York Central railroad to reach Chicago, IL.  </a:t>
            </a:r>
            <a:endParaRPr lang="en-US" dirty="0" smtClean="0">
              <a:solidFill>
                <a:srgbClr val="CCFFCC"/>
              </a:solidFill>
            </a:endParaRPr>
          </a:p>
          <a:p>
            <a:pPr lvl="2">
              <a:defRPr/>
            </a:pPr>
            <a:r>
              <a:rPr lang="en-US" dirty="0"/>
              <a:t>Travellers could go from NY to Chicago without transferring trains multiple times</a:t>
            </a:r>
            <a:r>
              <a:rPr lang="en-US" dirty="0" smtClean="0"/>
              <a:t>.</a:t>
            </a:r>
            <a:endParaRPr lang="en-US" dirty="0">
              <a:solidFill>
                <a:srgbClr val="CCFFCC"/>
              </a:solidFill>
            </a:endParaRPr>
          </a:p>
          <a:p>
            <a:pPr lvl="2"/>
            <a:r>
              <a:rPr lang="en-US" dirty="0" smtClean="0"/>
              <a:t>Results in cheaper fares, faster travel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Uses steel rails instead of iron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Standardized gauge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Westinghouse air brakes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Pullman Palace Cars</a:t>
            </a:r>
          </a:p>
          <a:p>
            <a:pPr lvl="1"/>
            <a:r>
              <a:rPr lang="en-US" dirty="0" smtClean="0"/>
              <a:t>Telegraphs and signaling</a:t>
            </a:r>
          </a:p>
          <a:p>
            <a:pPr lvl="1"/>
            <a:r>
              <a:rPr lang="en-US" dirty="0" smtClean="0"/>
              <a:t>Tragic accidents still common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5040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6072" name="Picture 8" descr="203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91200" cy="384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073" name="Rectangle 9"/>
          <p:cNvSpPr>
            <a:spLocks noChangeArrowheads="1"/>
          </p:cNvSpPr>
          <p:nvPr/>
        </p:nvSpPr>
        <p:spPr bwMode="auto">
          <a:xfrm>
            <a:off x="3505200" y="762000"/>
            <a:ext cx="1981200" cy="9144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6074" name="Line 10"/>
          <p:cNvSpPr>
            <a:spLocks noChangeShapeType="1"/>
          </p:cNvSpPr>
          <p:nvPr/>
        </p:nvSpPr>
        <p:spPr bwMode="auto">
          <a:xfrm flipV="1">
            <a:off x="2895600" y="762000"/>
            <a:ext cx="609600" cy="2209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6075" name="Line 11"/>
          <p:cNvSpPr>
            <a:spLocks noChangeShapeType="1"/>
          </p:cNvSpPr>
          <p:nvPr/>
        </p:nvSpPr>
        <p:spPr bwMode="auto">
          <a:xfrm flipH="1" flipV="1">
            <a:off x="5486400" y="762000"/>
            <a:ext cx="3505200" cy="2209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6076" name="Picture 12" descr="Map of Trunk Lin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971800"/>
            <a:ext cx="6096000" cy="379412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4465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6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6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6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6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6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6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6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6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6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6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6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6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6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73" grpId="0" animBg="1"/>
      <p:bldP spid="216074" grpId="0" animBg="1"/>
      <p:bldP spid="216075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33794" name="Picture 3" descr="Vanderbilt_%26_Fi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009650"/>
          </a:xfrm>
          <a:prstGeom prst="rect">
            <a:avLst/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sz="3600">
                <a:solidFill>
                  <a:schemeClr val="bg2"/>
                </a:solidFill>
                <a:latin typeface="Times New Roman" charset="0"/>
              </a:rPr>
              <a:t>Cornelius </a:t>
            </a:r>
            <a:r>
              <a:rPr lang="ja-JP" altLang="en-US" sz="3600">
                <a:solidFill>
                  <a:schemeClr val="bg2"/>
                </a:solidFill>
                <a:latin typeface="Times New Roman" charset="0"/>
              </a:rPr>
              <a:t>“</a:t>
            </a:r>
            <a:r>
              <a:rPr lang="en-US" altLang="ja-JP" sz="3600">
                <a:solidFill>
                  <a:schemeClr val="bg2"/>
                </a:solidFill>
                <a:latin typeface="Times New Roman" charset="0"/>
              </a:rPr>
              <a:t>the Commodore</a:t>
            </a:r>
            <a:r>
              <a:rPr lang="ja-JP" altLang="en-US" sz="3600">
                <a:solidFill>
                  <a:schemeClr val="bg2"/>
                </a:solidFill>
                <a:latin typeface="Times New Roman" charset="0"/>
              </a:rPr>
              <a:t>”</a:t>
            </a:r>
            <a:r>
              <a:rPr lang="en-US" altLang="ja-JP" sz="3600">
                <a:solidFill>
                  <a:schemeClr val="bg2"/>
                </a:solidFill>
                <a:latin typeface="Times New Roman" charset="0"/>
              </a:rPr>
              <a:t> Vanderbilt was the most powerful figure in the railroad industry</a:t>
            </a:r>
            <a:endParaRPr lang="en-US" sz="3600">
              <a:solidFill>
                <a:schemeClr val="bg2"/>
              </a:solidFill>
              <a:latin typeface="Times New Roman" charset="0"/>
            </a:endParaRPr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5943600" y="1295400"/>
            <a:ext cx="3200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latin typeface="Times New Roman" charset="0"/>
              </a:rPr>
              <a:t>Jim Fisk</a:t>
            </a:r>
          </a:p>
        </p:txBody>
      </p:sp>
    </p:spTree>
    <p:extLst>
      <p:ext uri="{BB962C8B-B14F-4D97-AF65-F5344CB8AC3E}">
        <p14:creationId xmlns:p14="http://schemas.microsoft.com/office/powerpoint/2010/main" val="3352842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762000"/>
          </a:xfrm>
        </p:spPr>
        <p:txBody>
          <a:bodyPr lIns="90488" tIns="44450" rIns="90488" bIns="44450"/>
          <a:lstStyle/>
          <a:p>
            <a:pPr>
              <a:defRPr/>
            </a:pPr>
            <a:r>
              <a:rPr lang="en-US" dirty="0" smtClean="0">
                <a:latin typeface="Times New Roman" charset="0"/>
              </a:rPr>
              <a:t>Effects of the RR industry</a:t>
            </a:r>
            <a:endParaRPr lang="en-US" dirty="0">
              <a:latin typeface="Times New Roman" charset="0"/>
            </a:endParaRPr>
          </a:p>
        </p:txBody>
      </p:sp>
      <p:sp>
        <p:nvSpPr>
          <p:cNvPr id="2160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05800" cy="6172200"/>
          </a:xfrm>
        </p:spPr>
        <p:txBody>
          <a:bodyPr lIns="90488" tIns="44450" rIns="90488" bIns="44450"/>
          <a:lstStyle/>
          <a:p>
            <a:pPr>
              <a:lnSpc>
                <a:spcPct val="95000"/>
              </a:lnSpc>
              <a:spcBef>
                <a:spcPct val="15000"/>
              </a:spcBef>
              <a:defRPr/>
            </a:pPr>
            <a:r>
              <a:rPr lang="en-US" sz="2800" dirty="0">
                <a:solidFill>
                  <a:srgbClr val="CCFFCC"/>
                </a:solidFill>
                <a:latin typeface="Arial" charset="0"/>
              </a:rPr>
              <a:t>The railroad was America</a:t>
            </a:r>
            <a:r>
              <a:rPr lang="ja-JP" altLang="en-US" sz="2800" dirty="0">
                <a:solidFill>
                  <a:srgbClr val="CCFFCC"/>
                </a:solidFill>
                <a:latin typeface="Arial" charset="0"/>
              </a:rPr>
              <a:t>’</a:t>
            </a:r>
            <a:r>
              <a:rPr lang="en-US" sz="2800" dirty="0">
                <a:solidFill>
                  <a:srgbClr val="CCFFCC"/>
                </a:solidFill>
                <a:latin typeface="Arial" charset="0"/>
              </a:rPr>
              <a:t>s 1</a:t>
            </a:r>
            <a:r>
              <a:rPr lang="en-US" sz="2800" baseline="30000" dirty="0">
                <a:solidFill>
                  <a:srgbClr val="CCFFCC"/>
                </a:solidFill>
                <a:latin typeface="Arial" charset="0"/>
              </a:rPr>
              <a:t>st</a:t>
            </a:r>
            <a:r>
              <a:rPr lang="en-US" sz="2800" dirty="0">
                <a:solidFill>
                  <a:srgbClr val="CCFFCC"/>
                </a:solidFill>
                <a:latin typeface="Arial" charset="0"/>
              </a:rPr>
              <a:t>  </a:t>
            </a:r>
            <a:r>
              <a:rPr lang="en-US" sz="2800" dirty="0" smtClean="0">
                <a:solidFill>
                  <a:srgbClr val="CCFFCC"/>
                </a:solidFill>
                <a:latin typeface="Arial" charset="0"/>
              </a:rPr>
              <a:t>big </a:t>
            </a:r>
            <a:r>
              <a:rPr lang="en-US" sz="2800" dirty="0">
                <a:solidFill>
                  <a:srgbClr val="CCFFCC"/>
                </a:solidFill>
                <a:latin typeface="Arial" charset="0"/>
              </a:rPr>
              <a:t>business:</a:t>
            </a:r>
          </a:p>
          <a:p>
            <a:pPr lvl="1">
              <a:lnSpc>
                <a:spcPct val="95000"/>
              </a:lnSpc>
              <a:spcBef>
                <a:spcPct val="15000"/>
              </a:spcBef>
              <a:defRPr/>
            </a:pPr>
            <a:r>
              <a:rPr lang="en-US" sz="2400" dirty="0">
                <a:solidFill>
                  <a:srgbClr val="CCFFCC"/>
                </a:solidFill>
                <a:latin typeface="Arial" charset="0"/>
              </a:rPr>
              <a:t>Railroads stimulated the coal</a:t>
            </a:r>
            <a:r>
              <a:rPr lang="en-US" sz="2400" dirty="0" smtClean="0">
                <a:solidFill>
                  <a:srgbClr val="CCFFCC"/>
                </a:solidFill>
                <a:latin typeface="Arial" charset="0"/>
              </a:rPr>
              <a:t>, </a:t>
            </a:r>
            <a:r>
              <a:rPr lang="en-US" sz="2400" dirty="0">
                <a:solidFill>
                  <a:srgbClr val="CCFFCC"/>
                </a:solidFill>
                <a:latin typeface="Arial" charset="0"/>
              </a:rPr>
              <a:t>petroleum,</a:t>
            </a:r>
            <a:r>
              <a:rPr lang="en-US" dirty="0">
                <a:solidFill>
                  <a:srgbClr val="CCFFCC"/>
                </a:solidFill>
                <a:latin typeface="Arial" charset="0"/>
              </a:rPr>
              <a:t> </a:t>
            </a:r>
            <a:r>
              <a:rPr lang="en-US" sz="2400" dirty="0">
                <a:solidFill>
                  <a:srgbClr val="CCFFCC"/>
                </a:solidFill>
                <a:latin typeface="Arial" charset="0"/>
              </a:rPr>
              <a:t>&amp; iron/steel </a:t>
            </a:r>
            <a:r>
              <a:rPr lang="en-US" sz="2400" dirty="0" smtClean="0">
                <a:solidFill>
                  <a:srgbClr val="CCFFCC"/>
                </a:solidFill>
                <a:latin typeface="Arial" charset="0"/>
              </a:rPr>
              <a:t>industries</a:t>
            </a:r>
          </a:p>
          <a:p>
            <a:pPr lvl="1">
              <a:lnSpc>
                <a:spcPct val="95000"/>
              </a:lnSpc>
              <a:spcBef>
                <a:spcPct val="15000"/>
              </a:spcBef>
              <a:defRPr/>
            </a:pPr>
            <a:endParaRPr lang="en-US" sz="2400" dirty="0">
              <a:solidFill>
                <a:srgbClr val="CCFFCC"/>
              </a:solidFill>
              <a:latin typeface="Arial" charset="0"/>
            </a:endParaRPr>
          </a:p>
          <a:p>
            <a:pPr lvl="1">
              <a:lnSpc>
                <a:spcPct val="95000"/>
              </a:lnSpc>
              <a:spcBef>
                <a:spcPct val="15000"/>
              </a:spcBef>
              <a:defRPr/>
            </a:pPr>
            <a:r>
              <a:rPr lang="en-US" sz="2400" dirty="0">
                <a:latin typeface="Arial" charset="0"/>
              </a:rPr>
              <a:t>Large companies bought small railroads, standardized gauges &amp; schedules, &amp; pooled </a:t>
            </a:r>
            <a:r>
              <a:rPr lang="en-US" sz="2400" dirty="0" smtClean="0">
                <a:latin typeface="Arial" charset="0"/>
              </a:rPr>
              <a:t>cars</a:t>
            </a:r>
          </a:p>
          <a:p>
            <a:pPr lvl="1">
              <a:lnSpc>
                <a:spcPct val="95000"/>
              </a:lnSpc>
              <a:spcBef>
                <a:spcPct val="15000"/>
              </a:spcBef>
              <a:defRPr/>
            </a:pPr>
            <a:endParaRPr lang="en-US" sz="2400" dirty="0">
              <a:latin typeface="Arial" charset="0"/>
            </a:endParaRPr>
          </a:p>
          <a:p>
            <a:pPr lvl="1">
              <a:lnSpc>
                <a:spcPct val="95000"/>
              </a:lnSpc>
              <a:spcBef>
                <a:spcPct val="15000"/>
              </a:spcBef>
              <a:defRPr/>
            </a:pPr>
            <a:r>
              <a:rPr lang="en-US" sz="2400" dirty="0">
                <a:latin typeface="Arial" charset="0"/>
              </a:rPr>
              <a:t>Small lines in the east acted as tributaries to the 4 </a:t>
            </a:r>
            <a:r>
              <a:rPr lang="en-US" sz="2400" dirty="0" smtClean="0">
                <a:latin typeface="Arial" charset="0"/>
              </a:rPr>
              <a:t>great trunk lines into </a:t>
            </a:r>
            <a:r>
              <a:rPr lang="en-US" sz="2400" dirty="0">
                <a:latin typeface="Arial" charset="0"/>
              </a:rPr>
              <a:t>the </a:t>
            </a:r>
            <a:r>
              <a:rPr lang="en-US" sz="2400" dirty="0" smtClean="0">
                <a:latin typeface="Arial" charset="0"/>
              </a:rPr>
              <a:t>West</a:t>
            </a:r>
          </a:p>
          <a:p>
            <a:pPr lvl="2"/>
            <a:r>
              <a:rPr lang="en-US" sz="2000" dirty="0" smtClean="0"/>
              <a:t>Faster </a:t>
            </a:r>
            <a:r>
              <a:rPr lang="en-US" sz="2000" dirty="0"/>
              <a:t>settlement of the </a:t>
            </a:r>
            <a:r>
              <a:rPr lang="en-US" sz="2000" dirty="0" smtClean="0"/>
              <a:t>west </a:t>
            </a:r>
          </a:p>
          <a:p>
            <a:pPr marL="914400" lvl="2" indent="0">
              <a:buNone/>
            </a:pPr>
            <a:endParaRPr lang="en-US" sz="2000" dirty="0" smtClean="0"/>
          </a:p>
          <a:p>
            <a:pPr lvl="1"/>
            <a:r>
              <a:rPr lang="en-US" sz="2400" dirty="0" smtClean="0"/>
              <a:t>Buffalo </a:t>
            </a:r>
            <a:r>
              <a:rPr lang="en-US" sz="2400" dirty="0"/>
              <a:t>wiped out on the planes</a:t>
            </a:r>
          </a:p>
          <a:p>
            <a:pPr lvl="1"/>
            <a:r>
              <a:rPr lang="en-US" sz="2400" dirty="0"/>
              <a:t>Time zones created</a:t>
            </a:r>
          </a:p>
          <a:p>
            <a:pPr lvl="1">
              <a:lnSpc>
                <a:spcPct val="95000"/>
              </a:lnSpc>
              <a:spcBef>
                <a:spcPct val="15000"/>
              </a:spcBef>
              <a:defRPr/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2467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Corruption in Rail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312" y="1417638"/>
            <a:ext cx="8999688" cy="5249161"/>
          </a:xfrm>
        </p:spPr>
        <p:txBody>
          <a:bodyPr>
            <a:normAutofit fontScale="55000" lnSpcReduction="20000"/>
          </a:bodyPr>
          <a:lstStyle/>
          <a:p>
            <a:r>
              <a:rPr lang="en-US" sz="4200" dirty="0" smtClean="0"/>
              <a:t>Credit </a:t>
            </a:r>
            <a:r>
              <a:rPr lang="en-US" sz="4200" dirty="0" err="1" smtClean="0"/>
              <a:t>Mobilier</a:t>
            </a:r>
            <a:r>
              <a:rPr lang="en-US" sz="4200" dirty="0" smtClean="0"/>
              <a:t> – already discussed</a:t>
            </a:r>
          </a:p>
          <a:p>
            <a:endParaRPr lang="en-US" sz="4200" dirty="0" smtClean="0"/>
          </a:p>
          <a:p>
            <a:r>
              <a:rPr lang="en-US" sz="4200" dirty="0" smtClean="0"/>
              <a:t>Jay Gould</a:t>
            </a:r>
          </a:p>
          <a:p>
            <a:pPr lvl="1"/>
            <a:r>
              <a:rPr lang="en-US" sz="4200" dirty="0" smtClean="0"/>
              <a:t>Boom and bust railroad stocks</a:t>
            </a:r>
          </a:p>
          <a:p>
            <a:pPr lvl="1"/>
            <a:r>
              <a:rPr lang="en-US" sz="4200" dirty="0" smtClean="0"/>
              <a:t>“stock watering” – talk up company causing stock prices to soar, sell quickly</a:t>
            </a:r>
          </a:p>
          <a:p>
            <a:pPr lvl="1"/>
            <a:endParaRPr lang="en-US" sz="4200" dirty="0" smtClean="0"/>
          </a:p>
          <a:p>
            <a:r>
              <a:rPr lang="en-US" sz="4200" dirty="0" smtClean="0"/>
              <a:t>“Kickbacks” – bribes to </a:t>
            </a:r>
            <a:r>
              <a:rPr lang="en-US" sz="4200" dirty="0" err="1" smtClean="0"/>
              <a:t>gov.</a:t>
            </a:r>
            <a:r>
              <a:rPr lang="en-US" sz="4200" dirty="0" smtClean="0"/>
              <a:t> officials and major customers</a:t>
            </a:r>
          </a:p>
          <a:p>
            <a:endParaRPr lang="en-US" sz="4200" dirty="0" smtClean="0"/>
          </a:p>
          <a:p>
            <a:r>
              <a:rPr lang="en-US" sz="4200" dirty="0" smtClean="0"/>
              <a:t>“pools” competitors agree to cooperate as one giant corporation</a:t>
            </a:r>
          </a:p>
          <a:p>
            <a:endParaRPr lang="en-US" sz="4200" dirty="0" smtClean="0"/>
          </a:p>
          <a:p>
            <a:r>
              <a:rPr lang="en-US" sz="4200" dirty="0" smtClean="0"/>
              <a:t>Rebates given to companies shipping more goods and goods over larger distances</a:t>
            </a:r>
          </a:p>
          <a:p>
            <a:endParaRPr lang="en-US" sz="4200" dirty="0" smtClean="0"/>
          </a:p>
          <a:p>
            <a:r>
              <a:rPr lang="en-US" sz="4200" dirty="0" smtClean="0"/>
              <a:t>Free passes given to press to ensure good publicity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43734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Grange pushes for regulation during 1870s recessions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Wabash Case – Supreme Court rules only Congress can regulate interstate trade</a:t>
            </a:r>
          </a:p>
          <a:p>
            <a:endParaRPr lang="en-US" sz="2800" dirty="0" smtClean="0"/>
          </a:p>
          <a:p>
            <a:r>
              <a:rPr lang="en-US" sz="2800" dirty="0" smtClean="0">
                <a:solidFill>
                  <a:srgbClr val="CCFFCC"/>
                </a:solidFill>
              </a:rPr>
              <a:t>Interstate Commerce Act (1887)</a:t>
            </a:r>
          </a:p>
          <a:p>
            <a:pPr lvl="1"/>
            <a:r>
              <a:rPr lang="en-US" sz="2400" dirty="0" smtClean="0"/>
              <a:t>Outlaws rebates and pools</a:t>
            </a:r>
          </a:p>
          <a:p>
            <a:pPr lvl="1"/>
            <a:r>
              <a:rPr lang="en-US" sz="2400" dirty="0" smtClean="0"/>
              <a:t>Requires open publication of rates</a:t>
            </a:r>
          </a:p>
          <a:p>
            <a:pPr lvl="1"/>
            <a:r>
              <a:rPr lang="en-US" sz="2400" dirty="0" smtClean="0"/>
              <a:t>Bans higher rates for short hauls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9350478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Steel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458200" cy="4830763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rgbClr val="CCFFCC"/>
                </a:solidFill>
              </a:rPr>
              <a:t>Andrew Carnegie</a:t>
            </a:r>
          </a:p>
          <a:p>
            <a:pPr lvl="1">
              <a:defRPr/>
            </a:pPr>
            <a:r>
              <a:rPr lang="en-US" sz="2400" dirty="0" smtClean="0">
                <a:solidFill>
                  <a:srgbClr val="CCFFCC"/>
                </a:solidFill>
              </a:rPr>
              <a:t>Rags to Riches story</a:t>
            </a:r>
          </a:p>
          <a:p>
            <a:pPr lvl="1">
              <a:defRPr/>
            </a:pPr>
            <a:r>
              <a:rPr lang="en-US" sz="2400" dirty="0" smtClean="0">
                <a:solidFill>
                  <a:srgbClr val="CCFFCC"/>
                </a:solidFill>
              </a:rPr>
              <a:t>Dominated the steel industry</a:t>
            </a:r>
          </a:p>
          <a:p>
            <a:pPr lvl="2">
              <a:defRPr/>
            </a:pPr>
            <a:r>
              <a:rPr lang="en-US" sz="2000" dirty="0" smtClean="0"/>
              <a:t>Steel was used to make huge machines, products of industry, and railroad tracks.</a:t>
            </a:r>
          </a:p>
          <a:p>
            <a:pPr lvl="2">
              <a:defRPr/>
            </a:pPr>
            <a:r>
              <a:rPr lang="en-US" sz="2000" dirty="0" smtClean="0">
                <a:latin typeface="Arial" charset="0"/>
              </a:rPr>
              <a:t>Andrew Carnegie</a:t>
            </a:r>
            <a:r>
              <a:rPr lang="ja-JP" altLang="en-US" sz="2000" dirty="0" smtClean="0">
                <a:latin typeface="Arial" charset="0"/>
              </a:rPr>
              <a:t>’</a:t>
            </a:r>
            <a:r>
              <a:rPr lang="en-US" sz="2000" dirty="0" smtClean="0">
                <a:latin typeface="Arial" charset="0"/>
              </a:rPr>
              <a:t>s company made more steel than England</a:t>
            </a:r>
          </a:p>
          <a:p>
            <a:pPr lvl="2">
              <a:defRPr/>
            </a:pPr>
            <a:endParaRPr lang="en-US" sz="2000" dirty="0">
              <a:latin typeface="Arial" charset="0"/>
            </a:endParaRPr>
          </a:p>
          <a:p>
            <a:pPr lvl="1">
              <a:defRPr/>
            </a:pPr>
            <a:r>
              <a:rPr lang="en-US" dirty="0" smtClean="0">
                <a:latin typeface="Arial" charset="0"/>
              </a:rPr>
              <a:t>Vertical Integration</a:t>
            </a:r>
          </a:p>
          <a:p>
            <a:pPr lvl="2">
              <a:defRPr/>
            </a:pPr>
            <a:r>
              <a:rPr lang="en-US" dirty="0" smtClean="0">
                <a:solidFill>
                  <a:srgbClr val="CCFFCC"/>
                </a:solidFill>
                <a:latin typeface="Arial" charset="0"/>
              </a:rPr>
              <a:t>Buys businesses used in production of steel</a:t>
            </a:r>
          </a:p>
          <a:p>
            <a:pPr lvl="3">
              <a:defRPr/>
            </a:pPr>
            <a:r>
              <a:rPr lang="en-US" dirty="0" smtClean="0">
                <a:latin typeface="Arial" charset="0"/>
              </a:rPr>
              <a:t>Land with iron ore and coal, mines, ships &amp; railroads, steel mills</a:t>
            </a:r>
          </a:p>
          <a:p>
            <a:pPr marL="914400" lvl="2" indent="0">
              <a:buNone/>
              <a:defRPr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606572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254000"/>
            <a:ext cx="4483100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8609013" y="6604000"/>
            <a:ext cx="534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r>
              <a:rPr lang="en-US" sz="1200" b="1">
                <a:latin typeface="Arial" charset="0"/>
              </a:rPr>
              <a:t>p489</a:t>
            </a:r>
          </a:p>
        </p:txBody>
      </p:sp>
    </p:spTree>
    <p:extLst>
      <p:ext uri="{BB962C8B-B14F-4D97-AF65-F5344CB8AC3E}">
        <p14:creationId xmlns:p14="http://schemas.microsoft.com/office/powerpoint/2010/main" val="1928890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Steel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458200" cy="4830763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CCFFCC"/>
                </a:solidFill>
              </a:rPr>
              <a:t>Andrew Carnegie</a:t>
            </a:r>
          </a:p>
          <a:p>
            <a:pPr lvl="2">
              <a:defRPr/>
            </a:pPr>
            <a:endParaRPr lang="en-US" dirty="0" smtClean="0"/>
          </a:p>
          <a:p>
            <a:pPr lvl="1">
              <a:defRPr/>
            </a:pPr>
            <a:r>
              <a:rPr lang="en-US" dirty="0" smtClean="0"/>
              <a:t>He sold his steel interests to a business J.P. Morgan for close to $500 million!  </a:t>
            </a:r>
          </a:p>
          <a:p>
            <a:pPr lvl="2">
              <a:defRPr/>
            </a:pPr>
            <a:r>
              <a:rPr lang="en-US" dirty="0" smtClean="0"/>
              <a:t>The sale made Carnegie the richest man in the world at the time.</a:t>
            </a:r>
          </a:p>
          <a:p>
            <a:pPr marL="914400" lvl="2" indent="0">
              <a:buFontTx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sz="2000" dirty="0" smtClean="0"/>
              <a:t>He later commented that he should have asked for more money, to which Morgan casually replied “I’d  have paid it.”</a:t>
            </a:r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 smtClean="0">
                <a:solidFill>
                  <a:srgbClr val="CCFFCC"/>
                </a:solidFill>
              </a:rPr>
              <a:t>Carnegie will later become a philanthropist and give away a great deal of his wealth</a:t>
            </a:r>
            <a:endParaRPr lang="en-US" sz="2400" dirty="0" smtClean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93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4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3240" name="Picture 8" descr="Image:Andrew Carnegie, three-quarter length portrait, seated, facing slightly left, 1913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33963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3241" name="Picture 9" descr="Carnegie as philanthropist"/>
          <p:cNvPicPr>
            <a:picLocks noChangeAspect="1" noChangeArrowheads="1"/>
          </p:cNvPicPr>
          <p:nvPr/>
        </p:nvPicPr>
        <p:blipFill>
          <a:blip r:embed="rId5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5" t="14214" r="24075" b="14122"/>
          <a:stretch>
            <a:fillRect/>
          </a:stretch>
        </p:blipFill>
        <p:spPr bwMode="auto">
          <a:xfrm>
            <a:off x="3870325" y="-26924"/>
            <a:ext cx="5273675" cy="686276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3242" name="Rectangle 10"/>
          <p:cNvSpPr>
            <a:spLocks noChangeArrowheads="1"/>
          </p:cNvSpPr>
          <p:nvPr/>
        </p:nvSpPr>
        <p:spPr bwMode="auto">
          <a:xfrm>
            <a:off x="0" y="4343400"/>
            <a:ext cx="3886200" cy="2514600"/>
          </a:xfrm>
          <a:prstGeom prst="rect">
            <a:avLst/>
          </a:prstGeom>
          <a:solidFill>
            <a:srgbClr val="CC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kumimoji="1" lang="en-US" sz="3200">
                <a:solidFill>
                  <a:schemeClr val="bg2"/>
                </a:solidFill>
              </a:rPr>
              <a:t>Andrew Carnegie</a:t>
            </a:r>
            <a:br>
              <a:rPr kumimoji="1" lang="en-US" sz="3200">
                <a:solidFill>
                  <a:schemeClr val="bg2"/>
                </a:solidFill>
              </a:rPr>
            </a:br>
            <a:r>
              <a:rPr kumimoji="1" lang="en-US" sz="3200">
                <a:solidFill>
                  <a:schemeClr val="bg2"/>
                </a:solidFill>
              </a:rPr>
              <a:t>was the great example of the </a:t>
            </a:r>
            <a:r>
              <a:rPr kumimoji="1" lang="ja-JP" altLang="en-US" sz="3200">
                <a:solidFill>
                  <a:schemeClr val="bg2"/>
                </a:solidFill>
              </a:rPr>
              <a:t>“</a:t>
            </a:r>
            <a:r>
              <a:rPr kumimoji="1" lang="en-US" altLang="ja-JP" sz="3200">
                <a:solidFill>
                  <a:schemeClr val="bg2"/>
                </a:solidFill>
              </a:rPr>
              <a:t>American Dream</a:t>
            </a:r>
            <a:r>
              <a:rPr kumimoji="1" lang="ja-JP" altLang="en-US" sz="3200">
                <a:solidFill>
                  <a:schemeClr val="bg2"/>
                </a:solidFill>
              </a:rPr>
              <a:t>”</a:t>
            </a:r>
            <a:r>
              <a:rPr kumimoji="1" lang="en-US" altLang="ja-JP" sz="3200">
                <a:solidFill>
                  <a:schemeClr val="bg2"/>
                </a:solidFill>
              </a:rPr>
              <a:t> &amp; social mobility </a:t>
            </a:r>
            <a:endParaRPr kumimoji="1" lang="en-US" sz="32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1172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3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3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3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3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3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3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3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42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0" y="0"/>
            <a:ext cx="3048000" cy="3352800"/>
          </a:xfrm>
        </p:spPr>
        <p:txBody>
          <a:bodyPr/>
          <a:lstStyle/>
          <a:p>
            <a:pPr>
              <a:defRPr/>
            </a:pPr>
            <a:r>
              <a:rPr lang="en-US" sz="4300">
                <a:latin typeface="Times New Roman" charset="0"/>
              </a:rPr>
              <a:t>International Steel Production, 1880-1914</a:t>
            </a:r>
          </a:p>
        </p:txBody>
      </p:sp>
      <p:pic>
        <p:nvPicPr>
          <p:cNvPr id="38914" name="Picture 3" descr="DIVI366"/>
          <p:cNvPicPr>
            <a:picLocks noChangeAspect="1" noChangeArrowheads="1"/>
          </p:cNvPicPr>
          <p:nvPr/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65"/>
          <a:stretch>
            <a:fillRect/>
          </a:stretch>
        </p:blipFill>
        <p:spPr bwMode="auto">
          <a:xfrm>
            <a:off x="-76200" y="0"/>
            <a:ext cx="6096000" cy="685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284" name="Rectangle 4"/>
          <p:cNvSpPr>
            <a:spLocks noChangeArrowheads="1"/>
          </p:cNvSpPr>
          <p:nvPr/>
        </p:nvSpPr>
        <p:spPr bwMode="auto">
          <a:xfrm>
            <a:off x="6019800" y="3344863"/>
            <a:ext cx="3124200" cy="3208337"/>
          </a:xfrm>
          <a:prstGeom prst="rect">
            <a:avLst/>
          </a:prstGeom>
          <a:solidFill>
            <a:srgbClr val="CCFF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kumimoji="1" lang="en-US" sz="3600">
                <a:solidFill>
                  <a:schemeClr val="bg2"/>
                </a:solidFill>
              </a:rPr>
              <a:t>The U.S. was ideal for steel production because it had lots of coal, iron, &amp; railroads</a:t>
            </a:r>
          </a:p>
        </p:txBody>
      </p:sp>
    </p:spTree>
    <p:extLst>
      <p:ext uri="{BB962C8B-B14F-4D97-AF65-F5344CB8AC3E}">
        <p14:creationId xmlns:p14="http://schemas.microsoft.com/office/powerpoint/2010/main" val="1679774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4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700" u="sng" dirty="0" smtClean="0">
                <a:cs typeface="+mj-cs"/>
              </a:rPr>
              <a:t>John D. Rockefeller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95400"/>
            <a:ext cx="5943600" cy="54102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cs typeface="+mn-cs"/>
              </a:rPr>
              <a:t>Founded Standard Oil Company in 1870</a:t>
            </a:r>
          </a:p>
          <a:p>
            <a:pPr eaLnBrk="1" hangingPunct="1"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2400" dirty="0" smtClean="0">
                <a:cs typeface="+mn-cs"/>
              </a:rPr>
              <a:t>To remove competition, Standard Oil bought up oil refineries, so that by 1880 they owned 90% of the refineries in the US, forming a monopoly.</a:t>
            </a:r>
          </a:p>
          <a:p>
            <a:pPr eaLnBrk="1" hangingPunct="1"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2400" dirty="0" smtClean="0">
                <a:cs typeface="+mn-cs"/>
              </a:rPr>
              <a:t>This was called </a:t>
            </a:r>
            <a:r>
              <a:rPr lang="en-US" sz="2400" dirty="0" smtClean="0">
                <a:solidFill>
                  <a:srgbClr val="CCFFCC"/>
                </a:solidFill>
                <a:cs typeface="+mn-cs"/>
              </a:rPr>
              <a:t>Horizontal integration, </a:t>
            </a:r>
            <a:r>
              <a:rPr lang="en-US" sz="2400" dirty="0" smtClean="0">
                <a:cs typeface="+mn-cs"/>
              </a:rPr>
              <a:t>the combining of firms in the same business into one large corporation.</a:t>
            </a:r>
            <a:endParaRPr lang="en-US" sz="2400" dirty="0">
              <a:cs typeface="+mn-cs"/>
            </a:endParaRPr>
          </a:p>
          <a:p>
            <a:pPr lvl="1" eaLnBrk="1" hangingPunct="1">
              <a:defRPr/>
            </a:pPr>
            <a:r>
              <a:rPr lang="en-US" sz="1800" dirty="0" smtClean="0">
                <a:cs typeface="+mn-cs"/>
              </a:rPr>
              <a:t>Ex:  Buying all of the smaller oil refineries</a:t>
            </a:r>
          </a:p>
        </p:txBody>
      </p:sp>
      <p:pic>
        <p:nvPicPr>
          <p:cNvPr id="39939" name="Picture 7" descr="rockefel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525" y="1752600"/>
            <a:ext cx="31654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221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700" u="sng" smtClean="0">
                <a:cs typeface="+mj-cs"/>
              </a:rPr>
              <a:t>John D. Rockefeller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95400"/>
            <a:ext cx="5943600" cy="54102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cs typeface="+mn-cs"/>
              </a:rPr>
              <a:t>To avoid violating state laws against horizontal integration, Standard Oil formed a </a:t>
            </a:r>
            <a:r>
              <a:rPr lang="en-US" sz="2400" dirty="0" smtClean="0">
                <a:solidFill>
                  <a:srgbClr val="CCFFCC"/>
                </a:solidFill>
                <a:cs typeface="+mn-cs"/>
              </a:rPr>
              <a:t>trust</a:t>
            </a:r>
            <a:r>
              <a:rPr lang="en-US" sz="2400" dirty="0" smtClean="0">
                <a:cs typeface="+mn-cs"/>
              </a:rPr>
              <a:t>, a way of merging and controlling other companies </a:t>
            </a:r>
          </a:p>
          <a:p>
            <a:pPr lvl="1" eaLnBrk="1" hangingPunct="1">
              <a:defRPr/>
            </a:pPr>
            <a:r>
              <a:rPr lang="en-US" sz="2000" dirty="0" smtClean="0">
                <a:cs typeface="+mn-cs"/>
              </a:rPr>
              <a:t>Standard Oil was the nation’s first trust</a:t>
            </a:r>
          </a:p>
          <a:p>
            <a:pPr lvl="1" eaLnBrk="1" hangingPunct="1">
              <a:defRPr/>
            </a:pPr>
            <a:endParaRPr lang="en-US" sz="1800" dirty="0" smtClean="0">
              <a:cs typeface="+mn-cs"/>
            </a:endParaRPr>
          </a:p>
          <a:p>
            <a:pPr lvl="1" eaLnBrk="1" hangingPunct="1">
              <a:defRPr/>
            </a:pPr>
            <a:endParaRPr lang="en-US" sz="1800" dirty="0">
              <a:cs typeface="+mn-cs"/>
            </a:endParaRPr>
          </a:p>
          <a:p>
            <a:pPr eaLnBrk="1" hangingPunct="1">
              <a:defRPr/>
            </a:pPr>
            <a:r>
              <a:rPr lang="en-US" sz="2200" dirty="0" smtClean="0">
                <a:cs typeface="+mn-cs"/>
              </a:rPr>
              <a:t>Rather than pay other producers to supply the material that he needed for his company, his company made what it needed itself.</a:t>
            </a:r>
          </a:p>
        </p:txBody>
      </p:sp>
      <p:pic>
        <p:nvPicPr>
          <p:cNvPr id="40963" name="Picture 7" descr="rockefel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525" y="1752600"/>
            <a:ext cx="31654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0160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700" u="sng" smtClean="0">
                <a:cs typeface="+mj-cs"/>
              </a:rPr>
              <a:t>John D. Rockefeller</a:t>
            </a:r>
          </a:p>
        </p:txBody>
      </p:sp>
      <p:pic>
        <p:nvPicPr>
          <p:cNvPr id="10251" name="Picture 11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5"/>
          <a:stretch>
            <a:fillRect/>
          </a:stretch>
        </p:blipFill>
        <p:spPr>
          <a:xfrm>
            <a:off x="152400" y="1828800"/>
            <a:ext cx="4038600" cy="3124200"/>
          </a:xfrm>
        </p:spPr>
      </p:pic>
      <p:sp>
        <p:nvSpPr>
          <p:cNvPr id="10249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295400"/>
            <a:ext cx="48768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rgbClr val="CCFFCC"/>
                </a:solidFill>
                <a:cs typeface="+mn-cs"/>
              </a:rPr>
              <a:t>Horizontal Integration </a:t>
            </a:r>
            <a:r>
              <a:rPr lang="en-US" sz="2400" dirty="0" smtClean="0">
                <a:cs typeface="+mn-cs"/>
              </a:rPr>
              <a:t>is when many competing companies are bought up and turned into one large company </a:t>
            </a:r>
          </a:p>
          <a:p>
            <a:pPr eaLnBrk="1" hangingPunct="1"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2400" dirty="0" smtClean="0">
                <a:solidFill>
                  <a:srgbClr val="CCFFCC"/>
                </a:solidFill>
                <a:cs typeface="+mn-cs"/>
              </a:rPr>
              <a:t>Standard Oil </a:t>
            </a:r>
            <a:r>
              <a:rPr lang="en-US" sz="2400" dirty="0" smtClean="0">
                <a:cs typeface="+mn-cs"/>
              </a:rPr>
              <a:t>was broken up by the government in 1911 for being a monopoly</a:t>
            </a:r>
          </a:p>
          <a:p>
            <a:pPr eaLnBrk="1" hangingPunct="1"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2400" dirty="0" smtClean="0">
                <a:cs typeface="+mn-cs"/>
              </a:rPr>
              <a:t>Rockefeller was also a philanthropist, supporting colleges such as Spelman  </a:t>
            </a:r>
          </a:p>
          <a:p>
            <a:pPr eaLnBrk="1" hangingPunct="1">
              <a:defRPr/>
            </a:pPr>
            <a:endParaRPr lang="en-US" sz="2400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0238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J.P. Morgan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Financier</a:t>
            </a:r>
          </a:p>
          <a:p>
            <a:r>
              <a:rPr lang="en-US" sz="2800" dirty="0" smtClean="0"/>
              <a:t>Places his people on boards of struggling companies</a:t>
            </a:r>
          </a:p>
          <a:p>
            <a:r>
              <a:rPr lang="en-US" sz="2800" dirty="0" smtClean="0"/>
              <a:t>Makes millions</a:t>
            </a:r>
          </a:p>
          <a:p>
            <a:r>
              <a:rPr lang="en-US" sz="2800" dirty="0" smtClean="0"/>
              <a:t>Buys US Steel for close to $500 million in 1900</a:t>
            </a:r>
          </a:p>
          <a:p>
            <a:pPr lvl="1"/>
            <a:r>
              <a:rPr lang="en-US" sz="2400" dirty="0" smtClean="0"/>
              <a:t>Quickly becomes world’s first billion dollar company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86851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Carnival of Corruption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447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Grant unaware or incompetent when faced with corruption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In-laws obtain government “jobs”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Credit </a:t>
            </a:r>
            <a:r>
              <a:rPr lang="en-US" dirty="0" err="1" smtClean="0">
                <a:solidFill>
                  <a:srgbClr val="CCFFCC"/>
                </a:solidFill>
              </a:rPr>
              <a:t>Mobilier</a:t>
            </a:r>
            <a:r>
              <a:rPr lang="en-US" dirty="0" smtClean="0">
                <a:solidFill>
                  <a:srgbClr val="CCFFCC"/>
                </a:solidFill>
              </a:rPr>
              <a:t> Scandal</a:t>
            </a:r>
          </a:p>
          <a:p>
            <a:pPr lvl="2"/>
            <a:r>
              <a:rPr lang="en-US" dirty="0" smtClean="0">
                <a:solidFill>
                  <a:srgbClr val="CCFFCC"/>
                </a:solidFill>
              </a:rPr>
              <a:t>Directors of Union Pacific Railroad create fake company </a:t>
            </a:r>
            <a:r>
              <a:rPr lang="en-US" dirty="0" smtClean="0"/>
              <a:t>(Credit </a:t>
            </a:r>
            <a:r>
              <a:rPr lang="en-US" dirty="0" err="1" smtClean="0"/>
              <a:t>Mobilier</a:t>
            </a:r>
            <a:r>
              <a:rPr lang="en-US" dirty="0" smtClean="0"/>
              <a:t> Construction Company) </a:t>
            </a:r>
            <a:r>
              <a:rPr lang="en-US" dirty="0" smtClean="0">
                <a:solidFill>
                  <a:srgbClr val="CCFFCC"/>
                </a:solidFill>
              </a:rPr>
              <a:t>in charge of railroad construction</a:t>
            </a:r>
          </a:p>
          <a:p>
            <a:pPr lvl="2"/>
            <a:r>
              <a:rPr lang="en-US" dirty="0" smtClean="0">
                <a:solidFill>
                  <a:srgbClr val="FFFFFF"/>
                </a:solidFill>
              </a:rPr>
              <a:t>Get paid twice by federal </a:t>
            </a:r>
            <a:r>
              <a:rPr lang="en-US" dirty="0" err="1" smtClean="0">
                <a:solidFill>
                  <a:srgbClr val="FFFFFF"/>
                </a:solidFill>
              </a:rPr>
              <a:t>gov.</a:t>
            </a:r>
            <a:endParaRPr lang="en-US" dirty="0" smtClean="0">
              <a:solidFill>
                <a:srgbClr val="FFFFFF"/>
              </a:solidFill>
            </a:endParaRPr>
          </a:p>
          <a:p>
            <a:pPr lvl="2"/>
            <a:r>
              <a:rPr lang="en-US" dirty="0" smtClean="0"/>
              <a:t>Stock/bribes given to Congressman</a:t>
            </a:r>
          </a:p>
          <a:p>
            <a:pPr lvl="2"/>
            <a:r>
              <a:rPr lang="en-US" dirty="0" smtClean="0"/>
              <a:t>New York Sun breaks story during 1872 election campaign</a:t>
            </a:r>
          </a:p>
          <a:p>
            <a:pPr lvl="2"/>
            <a:r>
              <a:rPr lang="en-US" dirty="0" smtClean="0"/>
              <a:t>Vice-president had even accepted payments from them</a:t>
            </a:r>
          </a:p>
        </p:txBody>
      </p:sp>
    </p:spTree>
    <p:extLst>
      <p:ext uri="{BB962C8B-B14F-4D97-AF65-F5344CB8AC3E}">
        <p14:creationId xmlns:p14="http://schemas.microsoft.com/office/powerpoint/2010/main" val="210440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Carnival of Corruption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80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Grant unaware or incompetent when faced with corruption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Whiskey Ring</a:t>
            </a:r>
          </a:p>
          <a:p>
            <a:pPr lvl="2"/>
            <a:r>
              <a:rPr lang="en-US" dirty="0" smtClean="0">
                <a:solidFill>
                  <a:srgbClr val="CCFFCC"/>
                </a:solidFill>
              </a:rPr>
              <a:t>Whiskey tax revenue stolen by officials</a:t>
            </a:r>
          </a:p>
          <a:p>
            <a:pPr lvl="2"/>
            <a:r>
              <a:rPr lang="en-US" dirty="0" smtClean="0">
                <a:solidFill>
                  <a:srgbClr val="FFFFFF"/>
                </a:solidFill>
              </a:rPr>
              <a:t>Grants own private secretary was involved</a:t>
            </a:r>
          </a:p>
          <a:p>
            <a:pPr lvl="2"/>
            <a:endParaRPr lang="en-US" dirty="0" smtClean="0">
              <a:solidFill>
                <a:srgbClr val="CCFFCC"/>
              </a:solidFill>
            </a:endParaRPr>
          </a:p>
          <a:p>
            <a:pPr lvl="1"/>
            <a:r>
              <a:rPr lang="en-US" dirty="0" smtClean="0">
                <a:solidFill>
                  <a:srgbClr val="CCFFCC"/>
                </a:solidFill>
              </a:rPr>
              <a:t>William Belknap, Secretary of War</a:t>
            </a:r>
          </a:p>
          <a:p>
            <a:pPr lvl="2"/>
            <a:r>
              <a:rPr lang="en-US" dirty="0">
                <a:latin typeface="Calibri" charset="0"/>
                <a:ea typeface="MS PGothic" charset="0"/>
              </a:rPr>
              <a:t>Secretary of War William Belknap (1876) forced to resign after pocketing bribes from suppliers to Indian </a:t>
            </a:r>
            <a:r>
              <a:rPr lang="en-US" dirty="0" smtClean="0">
                <a:latin typeface="Calibri" charset="0"/>
                <a:ea typeface="MS PGothic" charset="0"/>
              </a:rPr>
              <a:t>reservations</a:t>
            </a:r>
            <a:endParaRPr lang="en-US" dirty="0">
              <a:latin typeface="Calibri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351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Default Design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0</TotalTime>
  <Words>3628</Words>
  <Application>Microsoft Macintosh PowerPoint</Application>
  <PresentationFormat>On-screen Show (4:3)</PresentationFormat>
  <Paragraphs>570</Paragraphs>
  <Slides>76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7" baseType="lpstr">
      <vt:lpstr>Default Theme</vt:lpstr>
      <vt:lpstr>Chapter 23, 24, and 25</vt:lpstr>
      <vt:lpstr>The “Bloody Shirt” Elects Grant</vt:lpstr>
      <vt:lpstr>The “Bloody Shirt” Elects Grant</vt:lpstr>
      <vt:lpstr>The “Bloody Shirt” Elects Grant</vt:lpstr>
      <vt:lpstr>Era of Good Stealings</vt:lpstr>
      <vt:lpstr>Boss Tweed and Tammany Hall</vt:lpstr>
      <vt:lpstr>PowerPoint Presentation</vt:lpstr>
      <vt:lpstr>Carnival of Corruption</vt:lpstr>
      <vt:lpstr>Carnival of Corruption</vt:lpstr>
      <vt:lpstr>Liberal Republican Revolt of 72</vt:lpstr>
      <vt:lpstr>Panic of 1873</vt:lpstr>
      <vt:lpstr>Continuing Panic</vt:lpstr>
      <vt:lpstr>Continuing Panic</vt:lpstr>
      <vt:lpstr>Pallid Politics in the Gilded Age</vt:lpstr>
      <vt:lpstr>Election of 1876</vt:lpstr>
      <vt:lpstr>PowerPoint Presentation</vt:lpstr>
      <vt:lpstr>Compromise of 1877</vt:lpstr>
      <vt:lpstr>The Birth of Jim Crow</vt:lpstr>
      <vt:lpstr>Railroad Strike of 1877</vt:lpstr>
      <vt:lpstr>Ethnic Conflict</vt:lpstr>
      <vt:lpstr>Election of 1880</vt:lpstr>
      <vt:lpstr>Chester A. Arthur</vt:lpstr>
      <vt:lpstr>Election of 1884</vt:lpstr>
      <vt:lpstr>“Old Grover”</vt:lpstr>
      <vt:lpstr>Cleveland and Tariffs</vt:lpstr>
      <vt:lpstr>The Billion Dollar Congress</vt:lpstr>
      <vt:lpstr>Political Discontent</vt:lpstr>
      <vt:lpstr>Election of 1892</vt:lpstr>
      <vt:lpstr>PowerPoint Presentation</vt:lpstr>
      <vt:lpstr>The Drumbeat of Discontent</vt:lpstr>
      <vt:lpstr>PowerPoint Presentation</vt:lpstr>
      <vt:lpstr>Depression of 1893</vt:lpstr>
      <vt:lpstr>Backlash</vt:lpstr>
      <vt:lpstr>PowerPoint Presentation</vt:lpstr>
      <vt:lpstr>PowerPoint Presentation</vt:lpstr>
      <vt:lpstr>Election of 1896</vt:lpstr>
      <vt:lpstr>Election of 1896</vt:lpstr>
      <vt:lpstr>Election of 1896</vt:lpstr>
      <vt:lpstr>Election of 1986</vt:lpstr>
      <vt:lpstr>PowerPoint Presentation</vt:lpstr>
      <vt:lpstr>Election of 1896</vt:lpstr>
      <vt:lpstr>Gold vs. Silver &amp; Class Conflicts</vt:lpstr>
      <vt:lpstr>Gold vs. Silver &amp; Class Conflicts</vt:lpstr>
      <vt:lpstr>Gold vs. Silver &amp; Class Conflicts</vt:lpstr>
      <vt:lpstr>McKinley years</vt:lpstr>
      <vt:lpstr>PowerPoint Presentation</vt:lpstr>
      <vt:lpstr>PowerPoint Presentation</vt:lpstr>
      <vt:lpstr>Wizard of Oz Theory</vt:lpstr>
      <vt:lpstr>PowerPoint Presentation</vt:lpstr>
      <vt:lpstr>PowerPoint Presentation</vt:lpstr>
      <vt:lpstr>PowerPoint Presentation</vt:lpstr>
      <vt:lpstr>Gilded Age Industrialization</vt:lpstr>
      <vt:lpstr>New Inventions</vt:lpstr>
      <vt:lpstr>Thomas Edison</vt:lpstr>
      <vt:lpstr>Thomas Edison</vt:lpstr>
      <vt:lpstr>Patents Issued (1850-1899)</vt:lpstr>
      <vt:lpstr>The Railroads</vt:lpstr>
      <vt:lpstr>The Railroads</vt:lpstr>
      <vt:lpstr>Railroads </vt:lpstr>
      <vt:lpstr>American Monopolies</vt:lpstr>
      <vt:lpstr>The “Robber Barons”</vt:lpstr>
      <vt:lpstr>Railroad Tycoons</vt:lpstr>
      <vt:lpstr>Consolidation and Mechanization</vt:lpstr>
      <vt:lpstr>PowerPoint Presentation</vt:lpstr>
      <vt:lpstr>PowerPoint Presentation</vt:lpstr>
      <vt:lpstr>Effects of the RR industry</vt:lpstr>
      <vt:lpstr>Corruption in Rail</vt:lpstr>
      <vt:lpstr>Government Regulation</vt:lpstr>
      <vt:lpstr>Steel Industry</vt:lpstr>
      <vt:lpstr>Steel Industry</vt:lpstr>
      <vt:lpstr>PowerPoint Presentation</vt:lpstr>
      <vt:lpstr>International Steel Production, 1880-1914</vt:lpstr>
      <vt:lpstr>John D. Rockefeller</vt:lpstr>
      <vt:lpstr>John D. Rockefeller</vt:lpstr>
      <vt:lpstr>John D. Rockefeller</vt:lpstr>
      <vt:lpstr>J.P. Morgan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23, 24, and 25</dc:title>
  <dc:creator>Gail Harris</dc:creator>
  <cp:lastModifiedBy>Gail Harris</cp:lastModifiedBy>
  <cp:revision>4</cp:revision>
  <dcterms:created xsi:type="dcterms:W3CDTF">2015-12-08T02:29:41Z</dcterms:created>
  <dcterms:modified xsi:type="dcterms:W3CDTF">2015-12-08T02:34:07Z</dcterms:modified>
</cp:coreProperties>
</file>