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525" r:id="rId2"/>
    <p:sldId id="443" r:id="rId3"/>
    <p:sldId id="456" r:id="rId4"/>
    <p:sldId id="529" r:id="rId5"/>
    <p:sldId id="53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D860FD-003C-4C82-AADB-557C42946ADB}">
          <p14:sldIdLst>
            <p14:sldId id="525"/>
            <p14:sldId id="443"/>
            <p14:sldId id="456"/>
            <p14:sldId id="529"/>
            <p14:sldId id="53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9933"/>
    <a:srgbClr val="008000"/>
    <a:srgbClr val="00CC00"/>
    <a:srgbClr val="CCCC00"/>
    <a:srgbClr val="FFFF66"/>
    <a:srgbClr val="EE5A5A"/>
    <a:srgbClr val="FF9966"/>
    <a:srgbClr val="FDFDA1"/>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30" autoAdjust="0"/>
    <p:restoredTop sz="94434" autoAdjust="0"/>
  </p:normalViewPr>
  <p:slideViewPr>
    <p:cSldViewPr snapToGrid="0">
      <p:cViewPr varScale="1">
        <p:scale>
          <a:sx n="89" d="100"/>
          <a:sy n="89" d="100"/>
        </p:scale>
        <p:origin x="-128" y="-6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1753F-E2CC-459A-A9E3-AEE6C619190D}" type="datetimeFigureOut">
              <a:rPr lang="en-US" smtClean="0"/>
              <a:t>5/2/16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EF9A5-F406-4E7B-87B9-A25F5762335D}" type="slidenum">
              <a:rPr lang="en-US" smtClean="0"/>
              <a:t>‹#›</a:t>
            </a:fld>
            <a:endParaRPr lang="en-US" dirty="0"/>
          </a:p>
        </p:txBody>
      </p:sp>
    </p:spTree>
    <p:extLst>
      <p:ext uri="{BB962C8B-B14F-4D97-AF65-F5344CB8AC3E}">
        <p14:creationId xmlns:p14="http://schemas.microsoft.com/office/powerpoint/2010/main" val="273309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425254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186321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380287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92871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24E6-A689-469D-94A5-2EBCAA737ECE}" type="datetimeFigureOut">
              <a:rPr lang="en-US" smtClean="0"/>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34959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24E6-A689-469D-94A5-2EBCAA737ECE}" type="datetimeFigureOut">
              <a:rPr lang="en-US" smtClean="0"/>
              <a:t>5/2/16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370346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24E6-A689-469D-94A5-2EBCAA737ECE}" type="datetimeFigureOut">
              <a:rPr lang="en-US" smtClean="0"/>
              <a:t>5/2/16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28729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24E6-A689-469D-94A5-2EBCAA737ECE}" type="datetimeFigureOut">
              <a:rPr lang="en-US" smtClean="0"/>
              <a:t>5/2/16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80832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24E6-A689-469D-94A5-2EBCAA737ECE}" type="datetimeFigureOut">
              <a:rPr lang="en-US" smtClean="0"/>
              <a:t>5/2/16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43145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t>5/2/16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9998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t>5/2/16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041625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224E6-A689-469D-94A5-2EBCAA737ECE}" type="datetimeFigureOut">
              <a:rPr lang="en-US" smtClean="0"/>
              <a:t>5/2/16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6F2FA-14AC-402A-B3A1-8668EF3FBE0A}" type="slidenum">
              <a:rPr lang="en-US" smtClean="0"/>
              <a:t>‹#›</a:t>
            </a:fld>
            <a:endParaRPr lang="en-US" dirty="0"/>
          </a:p>
        </p:txBody>
      </p:sp>
    </p:spTree>
    <p:extLst>
      <p:ext uri="{BB962C8B-B14F-4D97-AF65-F5344CB8AC3E}">
        <p14:creationId xmlns:p14="http://schemas.microsoft.com/office/powerpoint/2010/main" val="186801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9900">
            <a:alpha val="60000"/>
          </a:srgbClr>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21024" y="0"/>
            <a:ext cx="12070976" cy="1883803"/>
          </a:xfrm>
        </p:spPr>
        <p:txBody>
          <a:bodyPr>
            <a:normAutofit/>
          </a:bodyPr>
          <a:lstStyle/>
          <a:p>
            <a:pPr algn="ctr"/>
            <a:r>
              <a:rPr lang="en-US" altLang="en-US" b="1" u="sng" dirty="0" smtClean="0"/>
              <a:t>The Millennium and George W. Bush</a:t>
            </a:r>
            <a:br>
              <a:rPr lang="en-US" altLang="en-US" b="1" u="sng" dirty="0" smtClean="0"/>
            </a:br>
            <a:r>
              <a:rPr lang="en-US" altLang="en-US" b="1" u="sng" dirty="0" smtClean="0"/>
              <a:t>2001 – 2009</a:t>
            </a:r>
            <a:endParaRPr lang="en-US" altLang="en-US" u="sng" dirty="0"/>
          </a:p>
        </p:txBody>
      </p:sp>
      <p:sp>
        <p:nvSpPr>
          <p:cNvPr id="2" name="Rectangle 1"/>
          <p:cNvSpPr/>
          <p:nvPr/>
        </p:nvSpPr>
        <p:spPr>
          <a:xfrm>
            <a:off x="4249271" y="1883803"/>
            <a:ext cx="2581836" cy="5232202"/>
          </a:xfrm>
          <a:prstGeom prst="rect">
            <a:avLst/>
          </a:prstGeom>
        </p:spPr>
        <p:txBody>
          <a:bodyPr wrap="square">
            <a:spAutoFit/>
          </a:bodyPr>
          <a:lstStyle/>
          <a:p>
            <a:pPr algn="ctr"/>
            <a:r>
              <a:rPr lang="en-US" sz="2100" dirty="0" smtClean="0"/>
              <a:t>“The </a:t>
            </a:r>
            <a:r>
              <a:rPr lang="en-US" sz="2100" dirty="0"/>
              <a:t>action we take and the decisions we make in this decade will have consequences far into this century. If America shows weakness and uncertainty, the world will drift toward tragedy. That will not happen on my watch</a:t>
            </a:r>
            <a:r>
              <a:rPr lang="en-US" sz="2100" dirty="0" smtClean="0"/>
              <a:t>.”</a:t>
            </a:r>
            <a:r>
              <a:rPr lang="en-US" sz="2100" dirty="0"/>
              <a:t/>
            </a:r>
            <a:br>
              <a:rPr lang="en-US" sz="2100" dirty="0"/>
            </a:br>
            <a:r>
              <a:rPr lang="en-US" sz="2100" dirty="0" smtClean="0"/>
              <a:t>- </a:t>
            </a:r>
            <a:r>
              <a:rPr lang="en-US" sz="2100" b="1" dirty="0" smtClean="0"/>
              <a:t>George </a:t>
            </a:r>
            <a:r>
              <a:rPr lang="en-US" sz="2100" b="1" dirty="0"/>
              <a:t>W. Bush</a:t>
            </a:r>
          </a:p>
          <a:p>
            <a:r>
              <a:rPr lang="en-US" sz="2000" dirty="0"/>
              <a:t/>
            </a:r>
            <a:br>
              <a:rPr lang="en-US" sz="2000" dirty="0"/>
            </a:br>
            <a:endParaRPr lang="en-US" sz="2000" dirty="0"/>
          </a:p>
        </p:txBody>
      </p:sp>
      <p:pic>
        <p:nvPicPr>
          <p:cNvPr id="5122" name="Picture 2" descr="http://i.ebayimg.com/00/s/NTAwWDUwMA==/z/JjAAAOxy3yNTi7MM/$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4" y="1904540"/>
            <a:ext cx="3966088" cy="396608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imagozone.com/var/albums/filme/The%20Lord%20of%20the%20Rings%20The%20Return%20of%20the%20King/LOTR%20-%20The%20Return%20of%20the%20King%204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266" y="1662477"/>
            <a:ext cx="5035403" cy="209808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img4.wikia.nocookie.net/__cb20100509194546/starwars/images/f/fc/Vad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6773" y="3999039"/>
            <a:ext cx="2560007" cy="24542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m.harrypotter.warnerbros.com/harrypotterandthedeathlyhallows/images/elements/downloads/source/dl_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99610" y="3999039"/>
            <a:ext cx="2454201" cy="245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1247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99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13" y="-114304"/>
            <a:ext cx="11955629" cy="1325563"/>
          </a:xfrm>
        </p:spPr>
        <p:txBody>
          <a:bodyPr>
            <a:normAutofit/>
          </a:bodyPr>
          <a:lstStyle/>
          <a:p>
            <a:pPr algn="ctr"/>
            <a:r>
              <a:rPr lang="en-US" b="1" dirty="0" smtClean="0"/>
              <a:t>W. Bush – Domestic Activity</a:t>
            </a:r>
            <a:endParaRPr lang="en-US" b="1" dirty="0"/>
          </a:p>
        </p:txBody>
      </p:sp>
      <p:sp>
        <p:nvSpPr>
          <p:cNvPr id="3" name="Content Placeholder 2"/>
          <p:cNvSpPr>
            <a:spLocks noGrp="1"/>
          </p:cNvSpPr>
          <p:nvPr>
            <p:ph idx="1"/>
          </p:nvPr>
        </p:nvSpPr>
        <p:spPr>
          <a:xfrm>
            <a:off x="1" y="918043"/>
            <a:ext cx="5257800" cy="5939957"/>
          </a:xfrm>
        </p:spPr>
        <p:txBody>
          <a:bodyPr>
            <a:normAutofit lnSpcReduction="10000"/>
          </a:bodyPr>
          <a:lstStyle/>
          <a:p>
            <a:pPr marL="457200" indent="-317500">
              <a:lnSpc>
                <a:spcPct val="80000"/>
              </a:lnSpc>
              <a:spcBef>
                <a:spcPts val="0"/>
              </a:spcBef>
              <a:buClr>
                <a:schemeClr val="dk1"/>
              </a:buClr>
              <a:buSzPct val="70000"/>
              <a:buFont typeface="Arial"/>
              <a:buChar char="●"/>
            </a:pPr>
            <a:r>
              <a:rPr lang="en-US" sz="2400" dirty="0" smtClean="0">
                <a:ea typeface="Arial"/>
                <a:cs typeface="Arial"/>
                <a:sym typeface="Arial"/>
                <a:rtl val="0"/>
              </a:rPr>
              <a:t>Elected with a VERY slim margin – led to a recount in Florida (which is where his brother was governor).</a:t>
            </a:r>
          </a:p>
          <a:p>
            <a:pPr marL="914400" lvl="1" indent="-317500">
              <a:lnSpc>
                <a:spcPct val="80000"/>
              </a:lnSpc>
              <a:spcBef>
                <a:spcPts val="0"/>
              </a:spcBef>
              <a:buClr>
                <a:schemeClr val="dk1"/>
              </a:buClr>
              <a:buSzPct val="70000"/>
              <a:buFont typeface="Arial"/>
              <a:buChar char="●"/>
            </a:pPr>
            <a:r>
              <a:rPr lang="en-US" dirty="0" smtClean="0">
                <a:ea typeface="Arial"/>
                <a:cs typeface="Arial"/>
                <a:sym typeface="Arial"/>
                <a:rtl val="0"/>
              </a:rPr>
              <a:t>Led to a law suit (</a:t>
            </a:r>
            <a:r>
              <a:rPr lang="en-US" b="1" dirty="0" smtClean="0">
                <a:ea typeface="Arial"/>
                <a:cs typeface="Arial"/>
                <a:sym typeface="Arial"/>
                <a:rtl val="0"/>
              </a:rPr>
              <a:t>Bush v. Gore</a:t>
            </a:r>
            <a:r>
              <a:rPr lang="en-US" dirty="0" smtClean="0">
                <a:ea typeface="Arial"/>
                <a:cs typeface="Arial"/>
                <a:sym typeface="Arial"/>
                <a:rtl val="0"/>
              </a:rPr>
              <a:t>) – courts sided with Bush and he won the election.</a:t>
            </a:r>
            <a:endParaRPr lang="en-US" dirty="0">
              <a:ea typeface="Arial"/>
              <a:cs typeface="Arial"/>
              <a:sym typeface="Arial"/>
              <a:rtl val="0"/>
            </a:endParaRPr>
          </a:p>
          <a:p>
            <a:pPr marL="457200" indent="-317500">
              <a:lnSpc>
                <a:spcPct val="80000"/>
              </a:lnSpc>
              <a:spcBef>
                <a:spcPts val="0"/>
              </a:spcBef>
              <a:buClr>
                <a:schemeClr val="dk1"/>
              </a:buClr>
              <a:buSzPct val="70000"/>
              <a:buFont typeface="Arial"/>
              <a:buChar char="●"/>
            </a:pPr>
            <a:r>
              <a:rPr lang="en-US" sz="2400" dirty="0" smtClean="0">
                <a:ea typeface="Arial"/>
                <a:cs typeface="Arial"/>
                <a:sym typeface="Arial"/>
                <a:rtl val="0"/>
              </a:rPr>
              <a:t>Seen as a “good times” president who would continue the prosperity of the 90’s with little action – surrounded himself with his father’s advisors.</a:t>
            </a:r>
            <a:endParaRPr lang="en-US" altLang="ja-JP" sz="2400" dirty="0" smtClean="0"/>
          </a:p>
          <a:p>
            <a:pPr marL="457200" indent="-317500">
              <a:lnSpc>
                <a:spcPct val="80000"/>
              </a:lnSpc>
              <a:spcBef>
                <a:spcPts val="360"/>
              </a:spcBef>
              <a:buClr>
                <a:schemeClr val="dk1"/>
              </a:buClr>
              <a:buSzPct val="58332"/>
              <a:buFont typeface="Arial"/>
              <a:buChar char="●"/>
            </a:pPr>
            <a:r>
              <a:rPr lang="en-US" altLang="ja-JP" sz="2400" dirty="0" smtClean="0"/>
              <a:t>Then 9/11…leads to the creation of the </a:t>
            </a:r>
            <a:r>
              <a:rPr lang="en-US" altLang="ja-JP" sz="2400" b="1" dirty="0" smtClean="0"/>
              <a:t>Patriot Act </a:t>
            </a:r>
            <a:r>
              <a:rPr lang="en-US" altLang="ja-JP" sz="2400" dirty="0" smtClean="0"/>
              <a:t>– government can spy on the American people (listen to phone conversations, hack email, etc.) in the name of National Security.</a:t>
            </a:r>
            <a:endParaRPr lang="en-US" sz="2400" dirty="0" smtClean="0">
              <a:ea typeface="Arial"/>
              <a:cs typeface="Arial"/>
              <a:sym typeface="Arial"/>
              <a:rtl val="0"/>
            </a:endParaRPr>
          </a:p>
          <a:p>
            <a:pPr marL="914400" lvl="1" indent="-317500">
              <a:lnSpc>
                <a:spcPct val="80000"/>
              </a:lnSpc>
              <a:spcBef>
                <a:spcPts val="360"/>
              </a:spcBef>
              <a:buClr>
                <a:schemeClr val="dk1"/>
              </a:buClr>
              <a:buSzPct val="58332"/>
              <a:buFont typeface="Arial"/>
              <a:buChar char="●"/>
            </a:pPr>
            <a:r>
              <a:rPr lang="en-US" dirty="0" smtClean="0">
                <a:ea typeface="Arial"/>
                <a:cs typeface="Arial"/>
                <a:sym typeface="Arial"/>
                <a:rtl val="0"/>
              </a:rPr>
              <a:t>Modern example of the limitation of civil liberties during a “time of war.”</a:t>
            </a:r>
          </a:p>
          <a:p>
            <a:pPr marL="1371600" lvl="2" indent="-317500">
              <a:lnSpc>
                <a:spcPct val="80000"/>
              </a:lnSpc>
              <a:spcBef>
                <a:spcPts val="360"/>
              </a:spcBef>
              <a:buClr>
                <a:srgbClr val="000000"/>
              </a:buClr>
              <a:buSzPct val="43750"/>
              <a:buFont typeface="Noto Symbol"/>
              <a:buChar char="▪"/>
            </a:pPr>
            <a:endParaRPr lang="en-US" sz="2400" dirty="0">
              <a:solidFill>
                <a:schemeClr val="dk1"/>
              </a:solidFill>
              <a:latin typeface="Arial"/>
              <a:ea typeface="Arial"/>
              <a:cs typeface="Arial"/>
              <a:sym typeface="Arial"/>
              <a:rtl val="0"/>
            </a:endParaRPr>
          </a:p>
          <a:p>
            <a:pPr lvl="1">
              <a:lnSpc>
                <a:spcPct val="80000"/>
              </a:lnSpc>
            </a:pPr>
            <a:endParaRPr lang="en-US" altLang="en-US" dirty="0" smtClean="0"/>
          </a:p>
          <a:p>
            <a:pPr lvl="1">
              <a:lnSpc>
                <a:spcPct val="80000"/>
              </a:lnSpc>
            </a:pPr>
            <a:endParaRPr lang="en-US" altLang="en-US" sz="2000" dirty="0" smtClean="0"/>
          </a:p>
          <a:p>
            <a:pPr>
              <a:lnSpc>
                <a:spcPct val="80000"/>
              </a:lnSpc>
              <a:buFontTx/>
              <a:buNone/>
            </a:pPr>
            <a:endParaRPr lang="en-US" altLang="en-US" sz="2400" dirty="0"/>
          </a:p>
          <a:p>
            <a:pPr marL="0" indent="0">
              <a:buNone/>
            </a:pPr>
            <a:endParaRPr lang="en-US" altLang="en-US" sz="2700" dirty="0"/>
          </a:p>
          <a:p>
            <a:pPr>
              <a:lnSpc>
                <a:spcPct val="80000"/>
              </a:lnSpc>
            </a:pPr>
            <a:endParaRPr lang="en-US" altLang="en-US" sz="2400" b="1" dirty="0"/>
          </a:p>
          <a:p>
            <a:pPr lvl="1">
              <a:buNone/>
            </a:pPr>
            <a:endParaRPr lang="en-US" dirty="0"/>
          </a:p>
        </p:txBody>
      </p:sp>
      <p:pic>
        <p:nvPicPr>
          <p:cNvPr id="15362" name="Picture 2" descr="http://www.longwood.edu/staff/hardinds/Politics/Pres2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870" y="905107"/>
            <a:ext cx="4978784" cy="312952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intoon.com/toons/2011/KeefeM20110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377" y="3521854"/>
            <a:ext cx="5096435" cy="317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5827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99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4"/>
            <a:ext cx="11955629" cy="1325563"/>
          </a:xfrm>
        </p:spPr>
        <p:txBody>
          <a:bodyPr>
            <a:normAutofit/>
          </a:bodyPr>
          <a:lstStyle/>
          <a:p>
            <a:pPr algn="ctr"/>
            <a:r>
              <a:rPr lang="en-US" b="1" dirty="0" smtClean="0"/>
              <a:t>W. Bush – Foreign Events</a:t>
            </a:r>
            <a:endParaRPr lang="en-US" b="1" dirty="0"/>
          </a:p>
        </p:txBody>
      </p:sp>
      <p:sp>
        <p:nvSpPr>
          <p:cNvPr id="3" name="Content Placeholder 2"/>
          <p:cNvSpPr>
            <a:spLocks noGrp="1"/>
          </p:cNvSpPr>
          <p:nvPr>
            <p:ph idx="1"/>
          </p:nvPr>
        </p:nvSpPr>
        <p:spPr>
          <a:xfrm>
            <a:off x="120435" y="873024"/>
            <a:ext cx="7127529" cy="5984975"/>
          </a:xfrm>
        </p:spPr>
        <p:txBody>
          <a:bodyPr>
            <a:noAutofit/>
          </a:bodyPr>
          <a:lstStyle/>
          <a:p>
            <a:pPr>
              <a:lnSpc>
                <a:spcPct val="80000"/>
              </a:lnSpc>
            </a:pPr>
            <a:r>
              <a:rPr lang="en-US" altLang="en-US" sz="2400" b="1" smtClean="0">
                <a:latin typeface="Calibri" panose="020F0502020204030204" pitchFamily="34" charset="0"/>
              </a:rPr>
              <a:t>Sept.11</a:t>
            </a:r>
            <a:r>
              <a:rPr lang="en-US" altLang="en-US" sz="2400" b="1" dirty="0" smtClean="0">
                <a:latin typeface="Calibri" panose="020F0502020204030204" pitchFamily="34" charset="0"/>
              </a:rPr>
              <a:t>, 2001 (9/11) – </a:t>
            </a:r>
            <a:r>
              <a:rPr lang="en-US" altLang="en-US" sz="2400" dirty="0" smtClean="0">
                <a:latin typeface="Calibri" panose="020F0502020204030204" pitchFamily="34" charset="0"/>
              </a:rPr>
              <a:t>four planes are high jacked and purposefully flown into the World Trade Center in NYC, the Pentagon in DC, and a failed attempt at the White House (crashed in PA)</a:t>
            </a:r>
            <a:r>
              <a:rPr lang="en-US" altLang="ja-JP" sz="2400" dirty="0" smtClean="0">
                <a:latin typeface="Calibri" panose="020F0502020204030204" pitchFamily="34" charset="0"/>
              </a:rPr>
              <a:t>.</a:t>
            </a:r>
          </a:p>
          <a:p>
            <a:pPr lvl="1">
              <a:lnSpc>
                <a:spcPct val="80000"/>
              </a:lnSpc>
            </a:pPr>
            <a:r>
              <a:rPr lang="en-US" altLang="en-US" dirty="0" smtClean="0">
                <a:latin typeface="Calibri" panose="020F0502020204030204" pitchFamily="34" charset="0"/>
              </a:rPr>
              <a:t>3,000 people killed in total</a:t>
            </a:r>
            <a:endParaRPr lang="en-US" altLang="en-US" dirty="0">
              <a:latin typeface="Calibri" panose="020F0502020204030204" pitchFamily="34" charset="0"/>
            </a:endParaRPr>
          </a:p>
          <a:p>
            <a:pPr>
              <a:lnSpc>
                <a:spcPct val="80000"/>
              </a:lnSpc>
            </a:pPr>
            <a:r>
              <a:rPr lang="en-US" altLang="en-US" sz="2400" dirty="0" smtClean="0">
                <a:latin typeface="Calibri" panose="020F0502020204030204" pitchFamily="34" charset="0"/>
              </a:rPr>
              <a:t>Within a month, </a:t>
            </a:r>
            <a:r>
              <a:rPr lang="en-US" altLang="en-US" sz="2400" b="1" dirty="0" smtClean="0">
                <a:latin typeface="Calibri" panose="020F0502020204030204" pitchFamily="34" charset="0"/>
              </a:rPr>
              <a:t>Al Qaeda </a:t>
            </a:r>
            <a:r>
              <a:rPr lang="en-US" altLang="en-US" sz="2400" dirty="0" smtClean="0">
                <a:latin typeface="Calibri" panose="020F0502020204030204" pitchFamily="34" charset="0"/>
              </a:rPr>
              <a:t>was identified as the group who planned 9/11.</a:t>
            </a:r>
          </a:p>
          <a:p>
            <a:pPr lvl="1">
              <a:lnSpc>
                <a:spcPct val="80000"/>
              </a:lnSpc>
            </a:pPr>
            <a:r>
              <a:rPr lang="en-US" altLang="en-US" dirty="0" smtClean="0">
                <a:latin typeface="Calibri" panose="020F0502020204030204" pitchFamily="34" charset="0"/>
              </a:rPr>
              <a:t>Intel linked Bin Laden to “</a:t>
            </a:r>
            <a:r>
              <a:rPr lang="en-US" altLang="en-US" b="1" dirty="0" smtClean="0">
                <a:latin typeface="Calibri" panose="020F0502020204030204" pitchFamily="34" charset="0"/>
              </a:rPr>
              <a:t>the Taliban</a:t>
            </a:r>
            <a:r>
              <a:rPr lang="en-US" altLang="en-US" dirty="0" smtClean="0">
                <a:latin typeface="Calibri" panose="020F0502020204030204" pitchFamily="34" charset="0"/>
              </a:rPr>
              <a:t>” in Afghanistan – a political group what supported fundamentalist Islam and were anti-western.</a:t>
            </a:r>
          </a:p>
          <a:p>
            <a:pPr lvl="1">
              <a:lnSpc>
                <a:spcPct val="80000"/>
              </a:lnSpc>
            </a:pPr>
            <a:r>
              <a:rPr lang="en-US" altLang="en-US" dirty="0" smtClean="0">
                <a:latin typeface="Calibri" panose="020F0502020204030204" pitchFamily="34" charset="0"/>
              </a:rPr>
              <a:t>Remember the </a:t>
            </a:r>
            <a:r>
              <a:rPr lang="en-US" altLang="en-US" b="1" dirty="0" smtClean="0"/>
              <a:t>Mujahedeen</a:t>
            </a:r>
            <a:r>
              <a:rPr lang="en-US" dirty="0" smtClean="0"/>
              <a:t> (means Muslim Rebels)</a:t>
            </a:r>
            <a:r>
              <a:rPr lang="en-US" altLang="en-US" dirty="0" smtClean="0">
                <a:latin typeface="Calibri" panose="020F0502020204030204" pitchFamily="34" charset="0"/>
              </a:rPr>
              <a:t>…fought the Soviets with our covert funding and CIA led assistance.</a:t>
            </a:r>
          </a:p>
          <a:p>
            <a:pPr lvl="1">
              <a:lnSpc>
                <a:spcPct val="80000"/>
              </a:lnSpc>
            </a:pPr>
            <a:r>
              <a:rPr lang="en-US" altLang="en-US" dirty="0" smtClean="0">
                <a:latin typeface="Calibri" panose="020F0502020204030204" pitchFamily="34" charset="0"/>
              </a:rPr>
              <a:t>After the </a:t>
            </a:r>
            <a:r>
              <a:rPr lang="en-US" altLang="en-US" b="1" dirty="0" smtClean="0">
                <a:latin typeface="Calibri" panose="020F0502020204030204" pitchFamily="34" charset="0"/>
              </a:rPr>
              <a:t>Soviet invasion of Afghanistan </a:t>
            </a:r>
            <a:r>
              <a:rPr lang="en-US" altLang="en-US" dirty="0" smtClean="0">
                <a:latin typeface="Calibri" panose="020F0502020204030204" pitchFamily="34" charset="0"/>
              </a:rPr>
              <a:t>and no public assistance from </a:t>
            </a:r>
            <a:r>
              <a:rPr lang="en-US" altLang="en-US" dirty="0">
                <a:latin typeface="Calibri" panose="020F0502020204030204" pitchFamily="34" charset="0"/>
              </a:rPr>
              <a:t>the US - </a:t>
            </a:r>
            <a:r>
              <a:rPr lang="en-US" altLang="en-US" dirty="0" smtClean="0">
                <a:latin typeface="Calibri" panose="020F0502020204030204" pitchFamily="34" charset="0"/>
              </a:rPr>
              <a:t>they </a:t>
            </a:r>
            <a:r>
              <a:rPr lang="en-US" altLang="en-US" dirty="0">
                <a:latin typeface="Calibri" panose="020F0502020204030204" pitchFamily="34" charset="0"/>
              </a:rPr>
              <a:t>evolved into the </a:t>
            </a:r>
            <a:r>
              <a:rPr lang="en-US" altLang="en-US" dirty="0" smtClean="0">
                <a:latin typeface="Calibri" panose="020F0502020204030204" pitchFamily="34" charset="0"/>
              </a:rPr>
              <a:t>Taliban.</a:t>
            </a:r>
          </a:p>
          <a:p>
            <a:pPr>
              <a:lnSpc>
                <a:spcPct val="80000"/>
              </a:lnSpc>
            </a:pPr>
            <a:r>
              <a:rPr kumimoji="1" lang="en-US" sz="2400" dirty="0" smtClean="0">
                <a:latin typeface="Calibri" charset="0"/>
                <a:ea typeface="ＭＳ Ｐゴシック" charset="0"/>
              </a:rPr>
              <a:t>Created a new era in US History – the </a:t>
            </a:r>
            <a:r>
              <a:rPr kumimoji="1" lang="en-US" sz="2400" b="1" dirty="0" smtClean="0">
                <a:latin typeface="Calibri" charset="0"/>
                <a:ea typeface="ＭＳ Ｐゴシック" charset="0"/>
              </a:rPr>
              <a:t>Age of Terrorism.</a:t>
            </a:r>
            <a:endParaRPr kumimoji="1" lang="en-US" sz="2400" b="1" dirty="0">
              <a:latin typeface="Calibri" charset="0"/>
              <a:ea typeface="ＭＳ Ｐゴシック" charset="0"/>
            </a:endParaRPr>
          </a:p>
          <a:p>
            <a:pPr>
              <a:lnSpc>
                <a:spcPct val="80000"/>
              </a:lnSpc>
            </a:pPr>
            <a:endParaRPr lang="en-US" altLang="en-US" sz="2400" u="sng" dirty="0"/>
          </a:p>
          <a:p>
            <a:pPr>
              <a:lnSpc>
                <a:spcPct val="80000"/>
              </a:lnSpc>
            </a:pPr>
            <a:endParaRPr lang="en-US" altLang="en-US" sz="2400" dirty="0"/>
          </a:p>
        </p:txBody>
      </p:sp>
      <p:pic>
        <p:nvPicPr>
          <p:cNvPr id="16386" name="Picture 2" descr="http://localtvkfsm.files.wordpress.com/2015/02/september-11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148777"/>
            <a:ext cx="2474864" cy="28560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publicintelligence.net/wp-content/uploads/2010/09/010914-F-8006R-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9906" y="4478219"/>
            <a:ext cx="3403787" cy="221813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i.telegraph.co.uk/multimedia/archive/01986/world-trade-center_1986818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7964" y="1035425"/>
            <a:ext cx="2778390" cy="1733474"/>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i.telegraph.co.uk/multimedia/archive/01992/collapse_1992694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7323" y="3004827"/>
            <a:ext cx="3085166" cy="199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078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99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4"/>
            <a:ext cx="11955629" cy="1325563"/>
          </a:xfrm>
        </p:spPr>
        <p:txBody>
          <a:bodyPr>
            <a:normAutofit/>
          </a:bodyPr>
          <a:lstStyle/>
          <a:p>
            <a:pPr algn="ctr"/>
            <a:r>
              <a:rPr lang="en-US" b="1" dirty="0" smtClean="0"/>
              <a:t>W. Bush – Afghanistan and Iraq Wars</a:t>
            </a:r>
            <a:endParaRPr lang="en-US" b="1" dirty="0"/>
          </a:p>
        </p:txBody>
      </p:sp>
      <p:sp>
        <p:nvSpPr>
          <p:cNvPr id="3" name="Content Placeholder 2"/>
          <p:cNvSpPr>
            <a:spLocks noGrp="1"/>
          </p:cNvSpPr>
          <p:nvPr>
            <p:ph idx="1"/>
          </p:nvPr>
        </p:nvSpPr>
        <p:spPr>
          <a:xfrm>
            <a:off x="26305" y="873024"/>
            <a:ext cx="8041931" cy="5984975"/>
          </a:xfrm>
        </p:spPr>
        <p:txBody>
          <a:bodyPr>
            <a:noAutofit/>
          </a:bodyPr>
          <a:lstStyle/>
          <a:p>
            <a:pPr>
              <a:lnSpc>
                <a:spcPct val="80000"/>
              </a:lnSpc>
            </a:pPr>
            <a:r>
              <a:rPr lang="en-US" altLang="en-US" sz="2200" dirty="0" smtClean="0">
                <a:latin typeface="Calibri" panose="020F0502020204030204" pitchFamily="34" charset="0"/>
              </a:rPr>
              <a:t>Led to the almost immediate declaration of war with </a:t>
            </a:r>
            <a:r>
              <a:rPr lang="en-US" altLang="en-US" sz="2200" b="1" dirty="0" smtClean="0">
                <a:latin typeface="Calibri" panose="020F0502020204030204" pitchFamily="34" charset="0"/>
              </a:rPr>
              <a:t>Afghanistan</a:t>
            </a:r>
            <a:r>
              <a:rPr lang="en-US" altLang="en-US" sz="2200" dirty="0" smtClean="0">
                <a:latin typeface="Calibri" panose="020F0502020204030204" pitchFamily="34" charset="0"/>
              </a:rPr>
              <a:t>.</a:t>
            </a:r>
          </a:p>
          <a:p>
            <a:pPr lvl="1">
              <a:lnSpc>
                <a:spcPct val="80000"/>
              </a:lnSpc>
            </a:pPr>
            <a:r>
              <a:rPr lang="en-US" altLang="en-US" sz="2200" dirty="0" smtClean="0">
                <a:latin typeface="Calibri" panose="020F0502020204030204" pitchFamily="34" charset="0"/>
              </a:rPr>
              <a:t>Becomes a “cat and mouse” type of war – The Taliban would set up a base in one area…the US would “clear” the area and then the Taliban would set up a new area of control.</a:t>
            </a:r>
          </a:p>
          <a:p>
            <a:pPr lvl="1">
              <a:lnSpc>
                <a:spcPct val="80000"/>
              </a:lnSpc>
            </a:pPr>
            <a:r>
              <a:rPr lang="en-US" altLang="en-US" sz="2200" dirty="0" smtClean="0">
                <a:latin typeface="Calibri" panose="020F0502020204030204" pitchFamily="34" charset="0"/>
              </a:rPr>
              <a:t>Afghanistan is mountainous and harsh – no one has EVER conquered Afghanistan due to the terrain and the grit of its people (except the Mongols).</a:t>
            </a:r>
          </a:p>
          <a:p>
            <a:pPr>
              <a:lnSpc>
                <a:spcPct val="80000"/>
              </a:lnSpc>
            </a:pPr>
            <a:r>
              <a:rPr lang="en-US" altLang="en-US" sz="2200" dirty="0" smtClean="0">
                <a:latin typeface="Calibri" panose="020F0502020204030204" pitchFamily="34" charset="0"/>
              </a:rPr>
              <a:t>By 2002, new British intel of “</a:t>
            </a:r>
            <a:r>
              <a:rPr lang="en-US" altLang="en-US" sz="2200" b="1" dirty="0" smtClean="0">
                <a:latin typeface="Calibri" panose="020F0502020204030204" pitchFamily="34" charset="0"/>
              </a:rPr>
              <a:t>Weapons of Mass Destruction</a:t>
            </a:r>
            <a:r>
              <a:rPr lang="en-US" altLang="en-US" sz="2200" dirty="0" smtClean="0">
                <a:latin typeface="Calibri" panose="020F0502020204030204" pitchFamily="34" charset="0"/>
              </a:rPr>
              <a:t>” located in </a:t>
            </a:r>
            <a:r>
              <a:rPr lang="en-US" altLang="en-US" sz="2200" b="1" dirty="0" smtClean="0">
                <a:latin typeface="Calibri" panose="020F0502020204030204" pitchFamily="34" charset="0"/>
              </a:rPr>
              <a:t>Iraq</a:t>
            </a:r>
            <a:r>
              <a:rPr lang="en-US" altLang="en-US" sz="2200" dirty="0" smtClean="0">
                <a:latin typeface="Calibri" panose="020F0502020204030204" pitchFamily="34" charset="0"/>
              </a:rPr>
              <a:t> – also portrayed as an ally to Al Qaeda and a violent dictatorship under </a:t>
            </a:r>
            <a:r>
              <a:rPr lang="en-US" altLang="en-US" sz="2200" b="1" dirty="0" smtClean="0">
                <a:latin typeface="Calibri" panose="020F0502020204030204" pitchFamily="34" charset="0"/>
              </a:rPr>
              <a:t>Saddam Hussein </a:t>
            </a:r>
            <a:r>
              <a:rPr lang="en-US" altLang="en-US" sz="2200" dirty="0" smtClean="0">
                <a:latin typeface="Calibri" panose="020F0502020204030204" pitchFamily="34" charset="0"/>
              </a:rPr>
              <a:t>(remember…we put him there).</a:t>
            </a:r>
          </a:p>
          <a:p>
            <a:pPr lvl="1">
              <a:lnSpc>
                <a:spcPct val="80000"/>
              </a:lnSpc>
            </a:pPr>
            <a:r>
              <a:rPr lang="en-US" altLang="en-US" sz="2200" dirty="0" smtClean="0">
                <a:latin typeface="Calibri" panose="020F0502020204030204" pitchFamily="34" charset="0"/>
              </a:rPr>
              <a:t>US declared war with 93% congressional support – the international legality of the war is questionable according to the UN international law.</a:t>
            </a:r>
          </a:p>
          <a:p>
            <a:pPr lvl="1">
              <a:lnSpc>
                <a:spcPct val="80000"/>
              </a:lnSpc>
            </a:pPr>
            <a:r>
              <a:rPr lang="en-US" altLang="en-US" sz="2200" dirty="0" smtClean="0">
                <a:latin typeface="Calibri" panose="020F0502020204030204" pitchFamily="34" charset="0"/>
              </a:rPr>
              <a:t>Within the first few weeks, the US took the majority of Iraq  - had a fight for certain strong holds – led to “insurgent” guerrilla warfare.</a:t>
            </a:r>
          </a:p>
          <a:p>
            <a:pPr lvl="1">
              <a:lnSpc>
                <a:spcPct val="80000"/>
              </a:lnSpc>
            </a:pPr>
            <a:r>
              <a:rPr lang="en-US" altLang="en-US" sz="2200" dirty="0" smtClean="0">
                <a:latin typeface="Calibri" panose="020F0502020204030204" pitchFamily="34" charset="0"/>
              </a:rPr>
              <a:t>Many injuries due to IED’s and lots of PTSD from this war.</a:t>
            </a:r>
          </a:p>
          <a:p>
            <a:pPr lvl="1">
              <a:lnSpc>
                <a:spcPct val="80000"/>
              </a:lnSpc>
            </a:pPr>
            <a:r>
              <a:rPr lang="en-US" altLang="en-US" sz="2200" dirty="0" smtClean="0">
                <a:latin typeface="Calibri" panose="020F0502020204030204" pitchFamily="34" charset="0"/>
              </a:rPr>
              <a:t>By 2010, it was proved that there was never any WMD’s in Iraq.</a:t>
            </a:r>
          </a:p>
          <a:p>
            <a:pPr>
              <a:lnSpc>
                <a:spcPct val="80000"/>
              </a:lnSpc>
            </a:pPr>
            <a:endParaRPr kumimoji="1" lang="en-US" sz="2400" u="sng" dirty="0">
              <a:solidFill>
                <a:srgbClr val="660066"/>
              </a:solidFill>
              <a:effectLst>
                <a:outerShdw blurRad="38100" dist="38100" dir="2700000" algn="tl">
                  <a:srgbClr val="DDDDDD"/>
                </a:outerShdw>
              </a:effectLst>
              <a:latin typeface="Calibri" charset="0"/>
              <a:ea typeface="ＭＳ Ｐゴシック" charset="0"/>
            </a:endParaRPr>
          </a:p>
          <a:p>
            <a:pPr>
              <a:lnSpc>
                <a:spcPct val="80000"/>
              </a:lnSpc>
            </a:pPr>
            <a:endParaRPr lang="en-US" altLang="en-US" sz="2400" u="sng" dirty="0"/>
          </a:p>
          <a:p>
            <a:pPr>
              <a:lnSpc>
                <a:spcPct val="80000"/>
              </a:lnSpc>
            </a:pPr>
            <a:endParaRPr lang="en-US" altLang="en-US" sz="2400" dirty="0"/>
          </a:p>
        </p:txBody>
      </p:sp>
      <p:pic>
        <p:nvPicPr>
          <p:cNvPr id="17410" name="Picture 2" descr="https://31.media.tumblr.com/f90944efc538f31f9ec40b2c833a6950/tumblr_inline_nl8g736oZW1qjb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5767" y="3865511"/>
            <a:ext cx="4026460" cy="289839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arincontext.org/wp-content/uploads/2009/08/afghan-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787" y="1027174"/>
            <a:ext cx="3959225" cy="263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660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9900">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9" y="94773"/>
            <a:ext cx="6233160" cy="624840"/>
          </a:xfrm>
        </p:spPr>
        <p:txBody>
          <a:bodyPr/>
          <a:lstStyle/>
          <a:p>
            <a:r>
              <a:rPr lang="en-US" b="1" dirty="0"/>
              <a:t>W. Bush </a:t>
            </a:r>
            <a:r>
              <a:rPr lang="en-US" b="1" dirty="0" smtClean="0"/>
              <a:t>–Hurricane Katrina</a:t>
            </a:r>
            <a:endParaRPr lang="en-US" dirty="0"/>
          </a:p>
        </p:txBody>
      </p:sp>
      <p:sp>
        <p:nvSpPr>
          <p:cNvPr id="3" name="Content Placeholder 2"/>
          <p:cNvSpPr>
            <a:spLocks noGrp="1"/>
          </p:cNvSpPr>
          <p:nvPr>
            <p:ph idx="1"/>
          </p:nvPr>
        </p:nvSpPr>
        <p:spPr>
          <a:xfrm>
            <a:off x="7284720" y="243840"/>
            <a:ext cx="4770120" cy="6387464"/>
          </a:xfrm>
        </p:spPr>
        <p:txBody>
          <a:bodyPr>
            <a:normAutofit fontScale="85000" lnSpcReduction="20000"/>
          </a:bodyPr>
          <a:lstStyle/>
          <a:p>
            <a:r>
              <a:rPr lang="en-US" dirty="0" smtClean="0"/>
              <a:t>Led to evacuation and flooding of 80% of New Orleans</a:t>
            </a:r>
          </a:p>
          <a:p>
            <a:r>
              <a:rPr lang="en-US" dirty="0" smtClean="0"/>
              <a:t>Highest storm surge and waves ever recorded on the American continent</a:t>
            </a:r>
          </a:p>
          <a:p>
            <a:r>
              <a:rPr lang="en-US" dirty="0" smtClean="0"/>
              <a:t>Failure of the New Orleans levees</a:t>
            </a:r>
          </a:p>
          <a:p>
            <a:r>
              <a:rPr lang="en-US" dirty="0" smtClean="0"/>
              <a:t>1800 people lose their lives / costliest Hurricane on record</a:t>
            </a:r>
          </a:p>
          <a:p>
            <a:r>
              <a:rPr lang="en-US" dirty="0" smtClean="0"/>
              <a:t>Lack of and delayed response citizens stranded for days on rooftops and in attics</a:t>
            </a:r>
          </a:p>
          <a:p>
            <a:r>
              <a:rPr lang="en-US" dirty="0" smtClean="0"/>
              <a:t>20,000 trapped in New Orleans Superdome – sweltering heat and unsanitary conditions </a:t>
            </a:r>
          </a:p>
          <a:p>
            <a:r>
              <a:rPr lang="en-US" dirty="0" smtClean="0"/>
              <a:t>Bush Administration blamed by many for slow reaction</a:t>
            </a:r>
          </a:p>
          <a:p>
            <a:pPr marL="0" indent="0">
              <a:buNone/>
            </a:pPr>
            <a:endParaRPr lang="en-US" dirty="0" smtClean="0"/>
          </a:p>
        </p:txBody>
      </p:sp>
      <p:pic>
        <p:nvPicPr>
          <p:cNvPr id="5" name="Picture 4"/>
          <p:cNvPicPr>
            <a:picLocks noChangeAspect="1"/>
          </p:cNvPicPr>
          <p:nvPr/>
        </p:nvPicPr>
        <p:blipFill>
          <a:blip r:embed="rId2"/>
          <a:stretch>
            <a:fillRect/>
          </a:stretch>
        </p:blipFill>
        <p:spPr>
          <a:xfrm>
            <a:off x="834231" y="848982"/>
            <a:ext cx="6012493" cy="3291840"/>
          </a:xfrm>
          <a:prstGeom prst="rect">
            <a:avLst/>
          </a:prstGeom>
        </p:spPr>
      </p:pic>
      <p:pic>
        <p:nvPicPr>
          <p:cNvPr id="8" name="Picture 7"/>
          <p:cNvPicPr>
            <a:picLocks noChangeAspect="1"/>
          </p:cNvPicPr>
          <p:nvPr/>
        </p:nvPicPr>
        <p:blipFill>
          <a:blip r:embed="rId3"/>
          <a:stretch>
            <a:fillRect/>
          </a:stretch>
        </p:blipFill>
        <p:spPr>
          <a:xfrm>
            <a:off x="0" y="4270191"/>
            <a:ext cx="7223761" cy="2361114"/>
          </a:xfrm>
          <a:prstGeom prst="rect">
            <a:avLst/>
          </a:prstGeom>
        </p:spPr>
      </p:pic>
    </p:spTree>
    <p:extLst>
      <p:ext uri="{BB962C8B-B14F-4D97-AF65-F5344CB8AC3E}">
        <p14:creationId xmlns:p14="http://schemas.microsoft.com/office/powerpoint/2010/main" val="33535870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15234</TotalTime>
  <Words>631</Words>
  <Application>Microsoft Macintosh PowerPoint</Application>
  <PresentationFormat>Custom</PresentationFormat>
  <Paragraphs>40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The Millennium and George W. Bush 2001 – 2009</vt:lpstr>
      <vt:lpstr>W. Bush – Domestic Activity</vt:lpstr>
      <vt:lpstr>W. Bush – Foreign Events</vt:lpstr>
      <vt:lpstr>W. Bush – Afghanistan and Iraq Wars</vt:lpstr>
      <vt:lpstr>W. Bush –Hurricane Katrina</vt:lpstr>
    </vt:vector>
  </TitlesOfParts>
  <Company>Cardinal Gibbons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2: Chapter 5 – Pre-Revolution Colonial Society</dc:title>
  <dc:creator>Amy Ernenwein</dc:creator>
  <cp:lastModifiedBy>Gail Harris</cp:lastModifiedBy>
  <cp:revision>755</cp:revision>
  <dcterms:created xsi:type="dcterms:W3CDTF">2014-08-20T11:41:44Z</dcterms:created>
  <dcterms:modified xsi:type="dcterms:W3CDTF">2016-05-02T18:53:56Z</dcterms:modified>
</cp:coreProperties>
</file>